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9"/>
    <p:sldId id="257" r:id="rId40"/>
    <p:sldId id="258" r:id="rId41"/>
    <p:sldId id="259" r:id="rId42"/>
    <p:sldId id="260" r:id="rId43"/>
    <p:sldId id="261" r:id="rId44"/>
    <p:sldId id="262" r:id="rId45"/>
    <p:sldId id="263" r:id="rId46"/>
    <p:sldId id="264" r:id="rId47"/>
    <p:sldId id="265" r:id="rId48"/>
    <p:sldId id="266" r:id="rId49"/>
    <p:sldId id="267" r:id="rId50"/>
    <p:sldId id="268" r:id="rId51"/>
    <p:sldId id="269" r:id="rId52"/>
    <p:sldId id="270" r:id="rId53"/>
    <p:sldId id="271" r:id="rId5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 Light" charset="1" panose="02000000000000000000"/>
      <p:regular r:id="rId10"/>
    </p:embeddedFont>
    <p:embeddedFont>
      <p:font typeface="Poppins Light Bold" charset="1" panose="02000000000000000000"/>
      <p:regular r:id="rId11"/>
    </p:embeddedFont>
    <p:embeddedFont>
      <p:font typeface="Poppins Medium" charset="1" panose="02000000000000000000"/>
      <p:regular r:id="rId12"/>
    </p:embeddedFont>
    <p:embeddedFont>
      <p:font typeface="Poppins Medium Bold" charset="1" panose="02000000000000000000"/>
      <p:regular r:id="rId13"/>
    </p:embeddedFont>
    <p:embeddedFont>
      <p:font typeface="Belleza" charset="1" panose="02000503050000020003"/>
      <p:regular r:id="rId14"/>
    </p:embeddedFont>
    <p:embeddedFont>
      <p:font typeface="Raleway" charset="1" panose="020B0503030101060003"/>
      <p:regular r:id="rId15"/>
    </p:embeddedFont>
    <p:embeddedFont>
      <p:font typeface="Raleway Bold" charset="1" panose="020B0803030101060003"/>
      <p:regular r:id="rId16"/>
    </p:embeddedFont>
    <p:embeddedFont>
      <p:font typeface="Raleway Thin" charset="1" panose="020B0203030101060003"/>
      <p:regular r:id="rId17"/>
    </p:embeddedFont>
    <p:embeddedFont>
      <p:font typeface="Raleway Heavy" charset="1" panose="020B0003030101060003"/>
      <p:regular r:id="rId18"/>
    </p:embeddedFont>
    <p:embeddedFont>
      <p:font typeface="Open Sans 1" charset="1" panose="020B0606030504020204"/>
      <p:regular r:id="rId19"/>
    </p:embeddedFont>
    <p:embeddedFont>
      <p:font typeface="Open Sans 1 Bold" charset="1" panose="020B0806030504020204"/>
      <p:regular r:id="rId20"/>
    </p:embeddedFont>
    <p:embeddedFont>
      <p:font typeface="Open Sans 1 Italics" charset="1" panose="020B0606030504020204"/>
      <p:regular r:id="rId21"/>
    </p:embeddedFont>
    <p:embeddedFont>
      <p:font typeface="Open Sans 1 Bold Italics" charset="1" panose="020B0806030504020204"/>
      <p:regular r:id="rId22"/>
    </p:embeddedFont>
    <p:embeddedFont>
      <p:font typeface="Open Sans 1 Light" charset="1" panose="020B0306030504020204"/>
      <p:regular r:id="rId23"/>
    </p:embeddedFont>
    <p:embeddedFont>
      <p:font typeface="Open Sans 1 Light Italics" charset="1" panose="020B0306030504020204"/>
      <p:regular r:id="rId24"/>
    </p:embeddedFont>
    <p:embeddedFont>
      <p:font typeface="Open Sans 1 Ultra-Bold" charset="1" panose="00000000000000000000"/>
      <p:regular r:id="rId25"/>
    </p:embeddedFont>
    <p:embeddedFont>
      <p:font typeface="Open Sans 1 Ultra-Bold Italics" charset="1" panose="00000000000000000000"/>
      <p:regular r:id="rId26"/>
    </p:embeddedFont>
    <p:embeddedFont>
      <p:font typeface="Open Sans 2" charset="1" panose="00000000000000000000"/>
      <p:regular r:id="rId27"/>
    </p:embeddedFont>
    <p:embeddedFont>
      <p:font typeface="Open Sans 2 Bold" charset="1" panose="00000000000000000000"/>
      <p:regular r:id="rId28"/>
    </p:embeddedFont>
    <p:embeddedFont>
      <p:font typeface="Open Sans 2 Italics" charset="1" panose="00000000000000000000"/>
      <p:regular r:id="rId29"/>
    </p:embeddedFont>
    <p:embeddedFont>
      <p:font typeface="Open Sans 2 Bold Italics" charset="1" panose="00000000000000000000"/>
      <p:regular r:id="rId30"/>
    </p:embeddedFont>
    <p:embeddedFont>
      <p:font typeface="Open Sans 2 Light" charset="1" panose="00000000000000000000"/>
      <p:regular r:id="rId31"/>
    </p:embeddedFont>
    <p:embeddedFont>
      <p:font typeface="Open Sans 2 Light Italics" charset="1" panose="00000000000000000000"/>
      <p:regular r:id="rId32"/>
    </p:embeddedFont>
    <p:embeddedFont>
      <p:font typeface="Open Sans 2 Medium" charset="1" panose="00000000000000000000"/>
      <p:regular r:id="rId33"/>
    </p:embeddedFont>
    <p:embeddedFont>
      <p:font typeface="Open Sans 2 Medium Italics" charset="1" panose="00000000000000000000"/>
      <p:regular r:id="rId34"/>
    </p:embeddedFont>
    <p:embeddedFont>
      <p:font typeface="Open Sans 2 Semi-Bold" charset="1" panose="00000000000000000000"/>
      <p:regular r:id="rId35"/>
    </p:embeddedFont>
    <p:embeddedFont>
      <p:font typeface="Open Sans 2 Semi-Bold Italics" charset="1" panose="00000000000000000000"/>
      <p:regular r:id="rId36"/>
    </p:embeddedFont>
    <p:embeddedFont>
      <p:font typeface="Open Sans 2 Ultra-Bold" charset="1" panose="00000000000000000000"/>
      <p:regular r:id="rId37"/>
    </p:embeddedFont>
    <p:embeddedFont>
      <p:font typeface="Open Sans 2 Ultra-Bold Italics" charset="1" panose="0000000000000000000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slides/slide1.xml" Type="http://schemas.openxmlformats.org/officeDocument/2006/relationships/slide"/><Relationship Id="rId4" Target="theme/theme1.xml" Type="http://schemas.openxmlformats.org/officeDocument/2006/relationships/theme"/><Relationship Id="rId40" Target="slides/slide2.xml" Type="http://schemas.openxmlformats.org/officeDocument/2006/relationships/slide"/><Relationship Id="rId41" Target="slides/slide3.xml" Type="http://schemas.openxmlformats.org/officeDocument/2006/relationships/slide"/><Relationship Id="rId42" Target="slides/slide4.xml" Type="http://schemas.openxmlformats.org/officeDocument/2006/relationships/slide"/><Relationship Id="rId43" Target="slides/slide5.xml" Type="http://schemas.openxmlformats.org/officeDocument/2006/relationships/slide"/><Relationship Id="rId44" Target="slides/slide6.xml" Type="http://schemas.openxmlformats.org/officeDocument/2006/relationships/slide"/><Relationship Id="rId45" Target="slides/slide7.xml" Type="http://schemas.openxmlformats.org/officeDocument/2006/relationships/slide"/><Relationship Id="rId46" Target="slides/slide8.xml" Type="http://schemas.openxmlformats.org/officeDocument/2006/relationships/slide"/><Relationship Id="rId47" Target="slides/slide9.xml" Type="http://schemas.openxmlformats.org/officeDocument/2006/relationships/slide"/><Relationship Id="rId48" Target="slides/slide10.xml" Type="http://schemas.openxmlformats.org/officeDocument/2006/relationships/slide"/><Relationship Id="rId49" Target="slides/slide11.xml" Type="http://schemas.openxmlformats.org/officeDocument/2006/relationships/slide"/><Relationship Id="rId5" Target="tableStyles.xml" Type="http://schemas.openxmlformats.org/officeDocument/2006/relationships/tableStyles"/><Relationship Id="rId50" Target="slides/slide12.xml" Type="http://schemas.openxmlformats.org/officeDocument/2006/relationships/slide"/><Relationship Id="rId51" Target="slides/slide13.xml" Type="http://schemas.openxmlformats.org/officeDocument/2006/relationships/slide"/><Relationship Id="rId52" Target="slides/slide14.xml" Type="http://schemas.openxmlformats.org/officeDocument/2006/relationships/slide"/><Relationship Id="rId53" Target="slides/slide15.xml" Type="http://schemas.openxmlformats.org/officeDocument/2006/relationships/slide"/><Relationship Id="rId54" Target="slides/slide16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62.sv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Relationship Id="rId6" Target="../media/image65.png" Type="http://schemas.openxmlformats.org/officeDocument/2006/relationships/image"/><Relationship Id="rId7" Target="../media/image66.svg" Type="http://schemas.openxmlformats.org/officeDocument/2006/relationships/image"/><Relationship Id="rId8" Target="../media/image67.png" Type="http://schemas.openxmlformats.org/officeDocument/2006/relationships/image"/><Relationship Id="rId9" Target="../media/image68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69.png" Type="http://schemas.openxmlformats.org/officeDocument/2006/relationships/image"/><Relationship Id="rId5" Target="../media/image70.svg" Type="http://schemas.openxmlformats.org/officeDocument/2006/relationships/image"/><Relationship Id="rId6" Target="../media/image71.png" Type="http://schemas.openxmlformats.org/officeDocument/2006/relationships/image"/><Relationship Id="rId7" Target="../media/image72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1.png" Type="http://schemas.openxmlformats.org/officeDocument/2006/relationships/image"/><Relationship Id="rId11" Target="../media/image82.svg" Type="http://schemas.openxmlformats.org/officeDocument/2006/relationships/image"/><Relationship Id="rId12" Target="../media/image83.png" Type="http://schemas.openxmlformats.org/officeDocument/2006/relationships/image"/><Relationship Id="rId13" Target="../media/image84.svg" Type="http://schemas.openxmlformats.org/officeDocument/2006/relationships/image"/><Relationship Id="rId14" Target="../media/image85.png" Type="http://schemas.openxmlformats.org/officeDocument/2006/relationships/image"/><Relationship Id="rId15" Target="../media/image86.svg" Type="http://schemas.openxmlformats.org/officeDocument/2006/relationships/image"/><Relationship Id="rId16" Target="../media/image87.png" Type="http://schemas.openxmlformats.org/officeDocument/2006/relationships/image"/><Relationship Id="rId17" Target="../media/image88.svg" Type="http://schemas.openxmlformats.org/officeDocument/2006/relationships/image"/><Relationship Id="rId18" Target="../media/image89.png" Type="http://schemas.openxmlformats.org/officeDocument/2006/relationships/image"/><Relationship Id="rId19" Target="../media/image90.svg" Type="http://schemas.openxmlformats.org/officeDocument/2006/relationships/image"/><Relationship Id="rId2" Target="../media/image73.png" Type="http://schemas.openxmlformats.org/officeDocument/2006/relationships/image"/><Relationship Id="rId20" Target="../media/image91.png" Type="http://schemas.openxmlformats.org/officeDocument/2006/relationships/image"/><Relationship Id="rId21" Target="../media/image92.svg" Type="http://schemas.openxmlformats.org/officeDocument/2006/relationships/image"/><Relationship Id="rId22" Target="../media/image93.png" Type="http://schemas.openxmlformats.org/officeDocument/2006/relationships/image"/><Relationship Id="rId23" Target="../media/image94.svg" Type="http://schemas.openxmlformats.org/officeDocument/2006/relationships/image"/><Relationship Id="rId3" Target="../media/image74.svg" Type="http://schemas.openxmlformats.org/officeDocument/2006/relationships/image"/><Relationship Id="rId4" Target="../media/image75.png" Type="http://schemas.openxmlformats.org/officeDocument/2006/relationships/image"/><Relationship Id="rId5" Target="../media/image76.svg" Type="http://schemas.openxmlformats.org/officeDocument/2006/relationships/image"/><Relationship Id="rId6" Target="../media/image77.png" Type="http://schemas.openxmlformats.org/officeDocument/2006/relationships/image"/><Relationship Id="rId7" Target="../media/image78.svg" Type="http://schemas.openxmlformats.org/officeDocument/2006/relationships/image"/><Relationship Id="rId8" Target="../media/image79.png" Type="http://schemas.openxmlformats.org/officeDocument/2006/relationships/image"/><Relationship Id="rId9" Target="../media/image80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5.png" Type="http://schemas.openxmlformats.org/officeDocument/2006/relationships/image"/><Relationship Id="rId3" Target="../media/image96.png" Type="http://schemas.openxmlformats.org/officeDocument/2006/relationships/image"/><Relationship Id="rId4" Target="../media/image97.png" Type="http://schemas.openxmlformats.org/officeDocument/2006/relationships/image"/><Relationship Id="rId5" Target="../media/image98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9.png" Type="http://schemas.openxmlformats.org/officeDocument/2006/relationships/image"/><Relationship Id="rId3" Target="../media/image100.png" Type="http://schemas.openxmlformats.org/officeDocument/2006/relationships/image"/><Relationship Id="rId4" Target="../media/image101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png" Type="http://schemas.openxmlformats.org/officeDocument/2006/relationships/image"/><Relationship Id="rId12" Target="../media/image32.sv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jpe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svg" Type="http://schemas.openxmlformats.org/officeDocument/2006/relationships/image"/><Relationship Id="rId4" Target="../media/image58.png" Type="http://schemas.openxmlformats.org/officeDocument/2006/relationships/image"/><Relationship Id="rId5" Target="../media/image59.svg" Type="http://schemas.openxmlformats.org/officeDocument/2006/relationships/image"/><Relationship Id="rId6" Target="../media/image60.pn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0670" y="1361299"/>
            <a:ext cx="17409465" cy="8395078"/>
            <a:chOff x="0" y="0"/>
            <a:chExt cx="4217667" cy="20338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17667" cy="2033816"/>
            </a:xfrm>
            <a:custGeom>
              <a:avLst/>
              <a:gdLst/>
              <a:ahLst/>
              <a:cxnLst/>
              <a:rect r="r" b="b" t="t" l="l"/>
              <a:pathLst>
                <a:path h="2033816" w="4217667">
                  <a:moveTo>
                    <a:pt x="0" y="0"/>
                  </a:moveTo>
                  <a:lnTo>
                    <a:pt x="4217667" y="0"/>
                  </a:lnTo>
                  <a:lnTo>
                    <a:pt x="4217667" y="2033816"/>
                  </a:lnTo>
                  <a:lnTo>
                    <a:pt x="0" y="2033816"/>
                  </a:ln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79000"/>
                  </a:srgbClr>
                </a:gs>
                <a:gs pos="100000">
                  <a:srgbClr val="7ED957">
                    <a:alpha val="79000"/>
                  </a:srgbClr>
                </a:gs>
              </a:gsLst>
              <a:lin ang="0"/>
            </a:gra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70670" y="165398"/>
            <a:ext cx="3091035" cy="1110176"/>
          </a:xfrm>
          <a:custGeom>
            <a:avLst/>
            <a:gdLst/>
            <a:ahLst/>
            <a:cxnLst/>
            <a:rect r="r" b="b" t="t" l="l"/>
            <a:pathLst>
              <a:path h="1110176" w="3091035">
                <a:moveTo>
                  <a:pt x="0" y="0"/>
                </a:moveTo>
                <a:lnTo>
                  <a:pt x="3091035" y="0"/>
                </a:lnTo>
                <a:lnTo>
                  <a:pt x="3091035" y="1110176"/>
                </a:lnTo>
                <a:lnTo>
                  <a:pt x="0" y="1110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691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84242" y="165398"/>
            <a:ext cx="2919516" cy="1110176"/>
          </a:xfrm>
          <a:custGeom>
            <a:avLst/>
            <a:gdLst/>
            <a:ahLst/>
            <a:cxnLst/>
            <a:rect r="r" b="b" t="t" l="l"/>
            <a:pathLst>
              <a:path h="1110176" w="2919516">
                <a:moveTo>
                  <a:pt x="0" y="0"/>
                </a:moveTo>
                <a:lnTo>
                  <a:pt x="2919516" y="0"/>
                </a:lnTo>
                <a:lnTo>
                  <a:pt x="2919516" y="1110176"/>
                </a:lnTo>
                <a:lnTo>
                  <a:pt x="0" y="1110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777786" y="165398"/>
            <a:ext cx="3102349" cy="1110176"/>
          </a:xfrm>
          <a:custGeom>
            <a:avLst/>
            <a:gdLst/>
            <a:ahLst/>
            <a:cxnLst/>
            <a:rect r="r" b="b" t="t" l="l"/>
            <a:pathLst>
              <a:path h="1110176" w="3102349">
                <a:moveTo>
                  <a:pt x="0" y="0"/>
                </a:moveTo>
                <a:lnTo>
                  <a:pt x="3102349" y="0"/>
                </a:lnTo>
                <a:lnTo>
                  <a:pt x="3102349" y="1110176"/>
                </a:lnTo>
                <a:lnTo>
                  <a:pt x="0" y="1110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4026" r="0" b="-3364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92138">
            <a:off x="2528906" y="1990785"/>
            <a:ext cx="1553738" cy="1871973"/>
          </a:xfrm>
          <a:custGeom>
            <a:avLst/>
            <a:gdLst/>
            <a:ahLst/>
            <a:cxnLst/>
            <a:rect r="r" b="b" t="t" l="l"/>
            <a:pathLst>
              <a:path h="1871973" w="1553738">
                <a:moveTo>
                  <a:pt x="0" y="0"/>
                </a:moveTo>
                <a:lnTo>
                  <a:pt x="1553738" y="0"/>
                </a:lnTo>
                <a:lnTo>
                  <a:pt x="1553738" y="1871973"/>
                </a:lnTo>
                <a:lnTo>
                  <a:pt x="0" y="18719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7249564" y="1791853"/>
            <a:ext cx="2349253" cy="2137820"/>
          </a:xfrm>
          <a:custGeom>
            <a:avLst/>
            <a:gdLst/>
            <a:ahLst/>
            <a:cxnLst/>
            <a:rect r="r" b="b" t="t" l="l"/>
            <a:pathLst>
              <a:path h="2137820" w="2349253">
                <a:moveTo>
                  <a:pt x="0" y="0"/>
                </a:moveTo>
                <a:lnTo>
                  <a:pt x="2349253" y="0"/>
                </a:lnTo>
                <a:lnTo>
                  <a:pt x="2349253" y="2137820"/>
                </a:lnTo>
                <a:lnTo>
                  <a:pt x="0" y="21378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637612">
            <a:off x="1122910" y="4947769"/>
            <a:ext cx="1786556" cy="1786556"/>
          </a:xfrm>
          <a:custGeom>
            <a:avLst/>
            <a:gdLst/>
            <a:ahLst/>
            <a:cxnLst/>
            <a:rect r="r" b="b" t="t" l="l"/>
            <a:pathLst>
              <a:path h="1786556" w="1786556">
                <a:moveTo>
                  <a:pt x="0" y="0"/>
                </a:moveTo>
                <a:lnTo>
                  <a:pt x="1786556" y="0"/>
                </a:lnTo>
                <a:lnTo>
                  <a:pt x="1786556" y="1786556"/>
                </a:lnTo>
                <a:lnTo>
                  <a:pt x="0" y="17865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0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3023743">
            <a:off x="13145293" y="1619106"/>
            <a:ext cx="1209264" cy="2112252"/>
          </a:xfrm>
          <a:custGeom>
            <a:avLst/>
            <a:gdLst/>
            <a:ahLst/>
            <a:cxnLst/>
            <a:rect r="r" b="b" t="t" l="l"/>
            <a:pathLst>
              <a:path h="2112252" w="1209264">
                <a:moveTo>
                  <a:pt x="0" y="0"/>
                </a:moveTo>
                <a:lnTo>
                  <a:pt x="1209265" y="0"/>
                </a:lnTo>
                <a:lnTo>
                  <a:pt x="1209265" y="2112252"/>
                </a:lnTo>
                <a:lnTo>
                  <a:pt x="0" y="211225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10999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936043" y="7139138"/>
            <a:ext cx="2119162" cy="2119162"/>
          </a:xfrm>
          <a:custGeom>
            <a:avLst/>
            <a:gdLst/>
            <a:ahLst/>
            <a:cxnLst/>
            <a:rect r="r" b="b" t="t" l="l"/>
            <a:pathLst>
              <a:path h="2119162" w="2119162">
                <a:moveTo>
                  <a:pt x="0" y="0"/>
                </a:moveTo>
                <a:lnTo>
                  <a:pt x="2119163" y="0"/>
                </a:lnTo>
                <a:lnTo>
                  <a:pt x="2119163" y="2119162"/>
                </a:lnTo>
                <a:lnTo>
                  <a:pt x="0" y="211916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10999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2997027">
            <a:off x="15150265" y="3887410"/>
            <a:ext cx="1566996" cy="2138580"/>
          </a:xfrm>
          <a:custGeom>
            <a:avLst/>
            <a:gdLst/>
            <a:ahLst/>
            <a:cxnLst/>
            <a:rect r="r" b="b" t="t" l="l"/>
            <a:pathLst>
              <a:path h="2138580" w="1566996">
                <a:moveTo>
                  <a:pt x="0" y="0"/>
                </a:moveTo>
                <a:lnTo>
                  <a:pt x="1566996" y="0"/>
                </a:lnTo>
                <a:lnTo>
                  <a:pt x="1566996" y="2138580"/>
                </a:lnTo>
                <a:lnTo>
                  <a:pt x="0" y="213858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10999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4774384" y="5679122"/>
            <a:ext cx="8802038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Open Sans 1 Bold"/>
              </a:rPr>
              <a:t>BioTrace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279266" y="2746463"/>
            <a:ext cx="11450389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C1FF72"/>
                </a:solidFill>
                <a:latin typeface="Open Sans 1 Bold"/>
              </a:rPr>
              <a:t>IAS Tunisia Digital Sustainability Challenge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418805" y="8965247"/>
            <a:ext cx="1145038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C1FF72"/>
                </a:solidFill>
                <a:latin typeface="Open Sans 1 Bold"/>
              </a:rPr>
              <a:t>IEEE ISSATM SB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5972232" y="771525"/>
            <a:ext cx="3086100" cy="1543050"/>
            <a:chOff x="0" y="0"/>
            <a:chExt cx="8128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10B5B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6985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241548" y="3196070"/>
            <a:ext cx="2552936" cy="2195525"/>
          </a:xfrm>
          <a:custGeom>
            <a:avLst/>
            <a:gdLst/>
            <a:ahLst/>
            <a:cxnLst/>
            <a:rect r="r" b="b" t="t" l="l"/>
            <a:pathLst>
              <a:path h="2195525" w="2552936">
                <a:moveTo>
                  <a:pt x="0" y="0"/>
                </a:moveTo>
                <a:lnTo>
                  <a:pt x="2552936" y="0"/>
                </a:lnTo>
                <a:lnTo>
                  <a:pt x="2552936" y="2195525"/>
                </a:lnTo>
                <a:lnTo>
                  <a:pt x="0" y="21955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277862" y="3196070"/>
            <a:ext cx="2314124" cy="2195525"/>
          </a:xfrm>
          <a:custGeom>
            <a:avLst/>
            <a:gdLst/>
            <a:ahLst/>
            <a:cxnLst/>
            <a:rect r="r" b="b" t="t" l="l"/>
            <a:pathLst>
              <a:path h="2195525" w="2314124">
                <a:moveTo>
                  <a:pt x="0" y="0"/>
                </a:moveTo>
                <a:lnTo>
                  <a:pt x="2314124" y="0"/>
                </a:lnTo>
                <a:lnTo>
                  <a:pt x="2314124" y="2195525"/>
                </a:lnTo>
                <a:lnTo>
                  <a:pt x="0" y="2195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241548" y="6516892"/>
            <a:ext cx="2552936" cy="2741408"/>
          </a:xfrm>
          <a:custGeom>
            <a:avLst/>
            <a:gdLst/>
            <a:ahLst/>
            <a:cxnLst/>
            <a:rect r="r" b="b" t="t" l="l"/>
            <a:pathLst>
              <a:path h="2741408" w="2552936">
                <a:moveTo>
                  <a:pt x="0" y="0"/>
                </a:moveTo>
                <a:lnTo>
                  <a:pt x="2552936" y="0"/>
                </a:lnTo>
                <a:lnTo>
                  <a:pt x="2552936" y="2741408"/>
                </a:lnTo>
                <a:lnTo>
                  <a:pt x="0" y="27414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456974" y="6681392"/>
            <a:ext cx="2586235" cy="2560372"/>
          </a:xfrm>
          <a:custGeom>
            <a:avLst/>
            <a:gdLst/>
            <a:ahLst/>
            <a:cxnLst/>
            <a:rect r="r" b="b" t="t" l="l"/>
            <a:pathLst>
              <a:path h="2560372" w="2586235">
                <a:moveTo>
                  <a:pt x="0" y="0"/>
                </a:moveTo>
                <a:lnTo>
                  <a:pt x="2586235" y="0"/>
                </a:lnTo>
                <a:lnTo>
                  <a:pt x="2586235" y="2560372"/>
                </a:lnTo>
                <a:lnTo>
                  <a:pt x="0" y="25603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9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74956" y="470512"/>
            <a:ext cx="14538088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C1FF72"/>
                </a:solidFill>
                <a:latin typeface="Open Sans 1 Bold"/>
              </a:rPr>
              <a:t>Sustainability Plan: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534717" y="2818245"/>
            <a:ext cx="914400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C1FF72"/>
                </a:solidFill>
                <a:latin typeface="Open Sans 1 Bold"/>
              </a:rPr>
              <a:t>Carbon Footprint Reduction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38078" y="3640570"/>
            <a:ext cx="8433132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1 Bold"/>
              </a:rPr>
              <a:t>Implement IoT for precision farming to optimize energy use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1 Bold"/>
              </a:rPr>
              <a:t>(with Annual tracking 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29772" y="2818245"/>
            <a:ext cx="914400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C1FF72"/>
                </a:solidFill>
                <a:latin typeface="Open Sans 1 Bold"/>
              </a:rPr>
              <a:t>Resource Efficiency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26411" y="3640570"/>
            <a:ext cx="8647361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1 Bold"/>
              </a:rPr>
              <a:t>Use blockchain for transparent supply chain, minimizing waste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1 Bold"/>
              </a:rPr>
              <a:t>(Continuous monitoring and enhancement)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53984" y="6320103"/>
            <a:ext cx="914400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C1FF72"/>
                </a:solidFill>
                <a:latin typeface="Open Sans 1 Bold"/>
              </a:rPr>
              <a:t>Sustainable Agriculture Practices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2167" y="7142428"/>
            <a:ext cx="8807605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1 Bold"/>
              </a:rPr>
              <a:t> Provide farmers with IoT-enabled tools for precision agriculture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1 Bold"/>
              </a:rPr>
              <a:t>(Evaluate adoption rates and impact on soil 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090016" y="6320103"/>
            <a:ext cx="914400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C1FF72"/>
                </a:solidFill>
                <a:latin typeface="Open Sans 1 Bold"/>
              </a:rPr>
              <a:t>User Education and Engagement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86656" y="7142428"/>
            <a:ext cx="864736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1 Bold"/>
              </a:rPr>
              <a:t>Conduct regular training on sustainable practices via Web 3.0 platforms.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5972232" y="771525"/>
            <a:ext cx="3086100" cy="1543050"/>
            <a:chOff x="0" y="0"/>
            <a:chExt cx="8128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10B5B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6985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3268928"/>
            <a:ext cx="2570956" cy="2561314"/>
          </a:xfrm>
          <a:custGeom>
            <a:avLst/>
            <a:gdLst/>
            <a:ahLst/>
            <a:cxnLst/>
            <a:rect r="r" b="b" t="t" l="l"/>
            <a:pathLst>
              <a:path h="2561314" w="2570956">
                <a:moveTo>
                  <a:pt x="0" y="0"/>
                </a:moveTo>
                <a:lnTo>
                  <a:pt x="2570956" y="0"/>
                </a:lnTo>
                <a:lnTo>
                  <a:pt x="2570956" y="2561314"/>
                </a:lnTo>
                <a:lnTo>
                  <a:pt x="0" y="2561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71571" y="3387681"/>
            <a:ext cx="2344858" cy="2442561"/>
          </a:xfrm>
          <a:custGeom>
            <a:avLst/>
            <a:gdLst/>
            <a:ahLst/>
            <a:cxnLst/>
            <a:rect r="r" b="b" t="t" l="l"/>
            <a:pathLst>
              <a:path h="2442561" w="2344858">
                <a:moveTo>
                  <a:pt x="0" y="0"/>
                </a:moveTo>
                <a:lnTo>
                  <a:pt x="2344858" y="0"/>
                </a:lnTo>
                <a:lnTo>
                  <a:pt x="2344858" y="2442561"/>
                </a:lnTo>
                <a:lnTo>
                  <a:pt x="0" y="24425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646565" y="3086100"/>
            <a:ext cx="2449147" cy="2744142"/>
          </a:xfrm>
          <a:custGeom>
            <a:avLst/>
            <a:gdLst/>
            <a:ahLst/>
            <a:cxnLst/>
            <a:rect r="r" b="b" t="t" l="l"/>
            <a:pathLst>
              <a:path h="2744142" w="2449147">
                <a:moveTo>
                  <a:pt x="0" y="0"/>
                </a:moveTo>
                <a:lnTo>
                  <a:pt x="2449147" y="0"/>
                </a:lnTo>
                <a:lnTo>
                  <a:pt x="2449147" y="2744142"/>
                </a:lnTo>
                <a:lnTo>
                  <a:pt x="0" y="27441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090318" y="373063"/>
            <a:ext cx="10107364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C1FF72"/>
                </a:solidFill>
                <a:latin typeface="Open Sans 1 Bold"/>
              </a:rPr>
              <a:t>V</a:t>
            </a:r>
            <a:r>
              <a:rPr lang="en-US" sz="9000">
                <a:solidFill>
                  <a:srgbClr val="C1FF72"/>
                </a:solidFill>
                <a:latin typeface="Open Sans 1 Bold"/>
              </a:rPr>
              <a:t>alue proposition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6743" y="6068822"/>
            <a:ext cx="3743574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1 Bold"/>
              </a:rPr>
              <a:t>Innovating agriculture sustainably.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17850" y="6068822"/>
            <a:ext cx="4852300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1 Bold"/>
              </a:rPr>
              <a:t>Reducing carbon footprint with optimized practices.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615208" y="6068822"/>
            <a:ext cx="5326049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1 Bold"/>
              </a:rPr>
              <a:t>Blockchain transparency, enhanced user experience with Web 3.0.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2824" y="1473091"/>
            <a:ext cx="2997833" cy="5272916"/>
            <a:chOff x="0" y="0"/>
            <a:chExt cx="789553" cy="13887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9553" cy="1388751"/>
            </a:xfrm>
            <a:custGeom>
              <a:avLst/>
              <a:gdLst/>
              <a:ahLst/>
              <a:cxnLst/>
              <a:rect r="r" b="b" t="t" l="l"/>
              <a:pathLst>
                <a:path h="1388751" w="789553">
                  <a:moveTo>
                    <a:pt x="131708" y="0"/>
                  </a:moveTo>
                  <a:lnTo>
                    <a:pt x="657845" y="0"/>
                  </a:lnTo>
                  <a:cubicBezTo>
                    <a:pt x="730585" y="0"/>
                    <a:pt x="789553" y="58968"/>
                    <a:pt x="789553" y="131708"/>
                  </a:cubicBezTo>
                  <a:lnTo>
                    <a:pt x="789553" y="1257044"/>
                  </a:lnTo>
                  <a:cubicBezTo>
                    <a:pt x="789553" y="1329784"/>
                    <a:pt x="730585" y="1388751"/>
                    <a:pt x="657845" y="1388751"/>
                  </a:cubicBezTo>
                  <a:lnTo>
                    <a:pt x="131708" y="1388751"/>
                  </a:lnTo>
                  <a:cubicBezTo>
                    <a:pt x="58968" y="1388751"/>
                    <a:pt x="0" y="1329784"/>
                    <a:pt x="0" y="1257044"/>
                  </a:cubicBezTo>
                  <a:lnTo>
                    <a:pt x="0" y="131708"/>
                  </a:lnTo>
                  <a:cubicBezTo>
                    <a:pt x="0" y="58968"/>
                    <a:pt x="58968" y="0"/>
                    <a:pt x="13170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89553" cy="14268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2869"/>
                </a:lnSpc>
              </a:pPr>
            </a:p>
            <a:p>
              <a:pPr>
                <a:lnSpc>
                  <a:spcPts val="2869"/>
                </a:lnSpc>
              </a:pPr>
            </a:p>
            <a:p>
              <a:pPr>
                <a:lnSpc>
                  <a:spcPts val="2869"/>
                </a:lnSpc>
              </a:pPr>
            </a:p>
            <a:p>
              <a:pPr>
                <a:lnSpc>
                  <a:spcPts val="2869"/>
                </a:lnSpc>
              </a:pPr>
            </a:p>
            <a:p>
              <a:pPr>
                <a:lnSpc>
                  <a:spcPts val="328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12077427" y="4031654"/>
            <a:ext cx="3197565" cy="8969169"/>
            <a:chOff x="0" y="0"/>
            <a:chExt cx="842157" cy="23622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42157" cy="2362250"/>
            </a:xfrm>
            <a:custGeom>
              <a:avLst/>
              <a:gdLst/>
              <a:ahLst/>
              <a:cxnLst/>
              <a:rect r="r" b="b" t="t" l="l"/>
              <a:pathLst>
                <a:path h="2362250" w="842157">
                  <a:moveTo>
                    <a:pt x="123481" y="0"/>
                  </a:moveTo>
                  <a:lnTo>
                    <a:pt x="718676" y="0"/>
                  </a:lnTo>
                  <a:cubicBezTo>
                    <a:pt x="786873" y="0"/>
                    <a:pt x="842157" y="55284"/>
                    <a:pt x="842157" y="123481"/>
                  </a:cubicBezTo>
                  <a:lnTo>
                    <a:pt x="842157" y="2238770"/>
                  </a:lnTo>
                  <a:cubicBezTo>
                    <a:pt x="842157" y="2306966"/>
                    <a:pt x="786873" y="2362250"/>
                    <a:pt x="718676" y="2362250"/>
                  </a:cubicBezTo>
                  <a:lnTo>
                    <a:pt x="123481" y="2362250"/>
                  </a:lnTo>
                  <a:cubicBezTo>
                    <a:pt x="55284" y="2362250"/>
                    <a:pt x="0" y="2306966"/>
                    <a:pt x="0" y="2238770"/>
                  </a:cubicBezTo>
                  <a:lnTo>
                    <a:pt x="0" y="123481"/>
                  </a:lnTo>
                  <a:cubicBezTo>
                    <a:pt x="0" y="55284"/>
                    <a:pt x="55284" y="0"/>
                    <a:pt x="12348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42157" cy="2400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733449" y="1473091"/>
            <a:ext cx="3379720" cy="5272916"/>
            <a:chOff x="0" y="0"/>
            <a:chExt cx="890132" cy="138875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90132" cy="1388751"/>
            </a:xfrm>
            <a:custGeom>
              <a:avLst/>
              <a:gdLst/>
              <a:ahLst/>
              <a:cxnLst/>
              <a:rect r="r" b="b" t="t" l="l"/>
              <a:pathLst>
                <a:path h="1388751" w="890132">
                  <a:moveTo>
                    <a:pt x="116826" y="0"/>
                  </a:moveTo>
                  <a:lnTo>
                    <a:pt x="773306" y="0"/>
                  </a:lnTo>
                  <a:cubicBezTo>
                    <a:pt x="804291" y="0"/>
                    <a:pt x="834006" y="12308"/>
                    <a:pt x="855915" y="34217"/>
                  </a:cubicBezTo>
                  <a:cubicBezTo>
                    <a:pt x="877824" y="56126"/>
                    <a:pt x="890132" y="85842"/>
                    <a:pt x="890132" y="116826"/>
                  </a:cubicBezTo>
                  <a:lnTo>
                    <a:pt x="890132" y="1271926"/>
                  </a:lnTo>
                  <a:cubicBezTo>
                    <a:pt x="890132" y="1336447"/>
                    <a:pt x="837827" y="1388751"/>
                    <a:pt x="773306" y="1388751"/>
                  </a:cubicBezTo>
                  <a:lnTo>
                    <a:pt x="116826" y="1388751"/>
                  </a:lnTo>
                  <a:cubicBezTo>
                    <a:pt x="52305" y="1388751"/>
                    <a:pt x="0" y="1336447"/>
                    <a:pt x="0" y="1271926"/>
                  </a:cubicBezTo>
                  <a:lnTo>
                    <a:pt x="0" y="116826"/>
                  </a:lnTo>
                  <a:cubicBezTo>
                    <a:pt x="0" y="52305"/>
                    <a:pt x="52305" y="0"/>
                    <a:pt x="11682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90132" cy="14268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2869"/>
                </a:lnSpc>
              </a:pPr>
            </a:p>
            <a:p>
              <a:pPr>
                <a:lnSpc>
                  <a:spcPts val="2869"/>
                </a:lnSpc>
              </a:pPr>
              <a:r>
                <a:rPr lang="en-US" sz="2049">
                  <a:solidFill>
                    <a:srgbClr val="FEFEFE"/>
                  </a:solidFill>
                  <a:latin typeface="Poppins Medium"/>
                </a:rPr>
                <a:t>        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5400000">
            <a:off x="2973570" y="4071159"/>
            <a:ext cx="3235594" cy="8928331"/>
            <a:chOff x="0" y="0"/>
            <a:chExt cx="852173" cy="235149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52173" cy="2351495"/>
            </a:xfrm>
            <a:custGeom>
              <a:avLst/>
              <a:gdLst/>
              <a:ahLst/>
              <a:cxnLst/>
              <a:rect r="r" b="b" t="t" l="l"/>
              <a:pathLst>
                <a:path h="2351495" w="852173">
                  <a:moveTo>
                    <a:pt x="122030" y="0"/>
                  </a:moveTo>
                  <a:lnTo>
                    <a:pt x="730143" y="0"/>
                  </a:lnTo>
                  <a:cubicBezTo>
                    <a:pt x="797538" y="0"/>
                    <a:pt x="852173" y="54634"/>
                    <a:pt x="852173" y="122030"/>
                  </a:cubicBezTo>
                  <a:lnTo>
                    <a:pt x="852173" y="2229465"/>
                  </a:lnTo>
                  <a:cubicBezTo>
                    <a:pt x="852173" y="2296860"/>
                    <a:pt x="797538" y="2351495"/>
                    <a:pt x="730143" y="2351495"/>
                  </a:cubicBezTo>
                  <a:lnTo>
                    <a:pt x="122030" y="2351495"/>
                  </a:lnTo>
                  <a:cubicBezTo>
                    <a:pt x="54634" y="2351495"/>
                    <a:pt x="0" y="2296860"/>
                    <a:pt x="0" y="2229465"/>
                  </a:cubicBezTo>
                  <a:lnTo>
                    <a:pt x="0" y="122030"/>
                  </a:lnTo>
                  <a:cubicBezTo>
                    <a:pt x="0" y="54634"/>
                    <a:pt x="54634" y="0"/>
                    <a:pt x="12203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52173" cy="23895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343533" y="4587119"/>
            <a:ext cx="3844424" cy="2158887"/>
            <a:chOff x="0" y="0"/>
            <a:chExt cx="1029791" cy="57829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29791" cy="578293"/>
            </a:xfrm>
            <a:custGeom>
              <a:avLst/>
              <a:gdLst/>
              <a:ahLst/>
              <a:cxnLst/>
              <a:rect r="r" b="b" t="t" l="l"/>
              <a:pathLst>
                <a:path h="578293" w="1029791">
                  <a:moveTo>
                    <a:pt x="102704" y="0"/>
                  </a:moveTo>
                  <a:lnTo>
                    <a:pt x="927087" y="0"/>
                  </a:lnTo>
                  <a:cubicBezTo>
                    <a:pt x="954326" y="0"/>
                    <a:pt x="980449" y="10821"/>
                    <a:pt x="999710" y="30081"/>
                  </a:cubicBezTo>
                  <a:cubicBezTo>
                    <a:pt x="1018971" y="49342"/>
                    <a:pt x="1029791" y="75465"/>
                    <a:pt x="1029791" y="102704"/>
                  </a:cubicBezTo>
                  <a:lnTo>
                    <a:pt x="1029791" y="475589"/>
                  </a:lnTo>
                  <a:cubicBezTo>
                    <a:pt x="1029791" y="502828"/>
                    <a:pt x="1018971" y="528951"/>
                    <a:pt x="999710" y="548212"/>
                  </a:cubicBezTo>
                  <a:cubicBezTo>
                    <a:pt x="980449" y="567473"/>
                    <a:pt x="954326" y="578293"/>
                    <a:pt x="927087" y="578293"/>
                  </a:cubicBezTo>
                  <a:lnTo>
                    <a:pt x="102704" y="578293"/>
                  </a:lnTo>
                  <a:cubicBezTo>
                    <a:pt x="75465" y="578293"/>
                    <a:pt x="49342" y="567473"/>
                    <a:pt x="30081" y="548212"/>
                  </a:cubicBezTo>
                  <a:cubicBezTo>
                    <a:pt x="10821" y="528951"/>
                    <a:pt x="0" y="502828"/>
                    <a:pt x="0" y="475589"/>
                  </a:cubicBezTo>
                  <a:lnTo>
                    <a:pt x="0" y="102704"/>
                  </a:lnTo>
                  <a:cubicBezTo>
                    <a:pt x="0" y="75465"/>
                    <a:pt x="10821" y="49342"/>
                    <a:pt x="30081" y="30081"/>
                  </a:cubicBezTo>
                  <a:cubicBezTo>
                    <a:pt x="49342" y="10821"/>
                    <a:pt x="75465" y="0"/>
                    <a:pt x="10270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029791" cy="625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272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299254" y="1489235"/>
            <a:ext cx="3655541" cy="5256772"/>
            <a:chOff x="0" y="0"/>
            <a:chExt cx="962776" cy="1384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62776" cy="1384500"/>
            </a:xfrm>
            <a:custGeom>
              <a:avLst/>
              <a:gdLst/>
              <a:ahLst/>
              <a:cxnLst/>
              <a:rect r="r" b="b" t="t" l="l"/>
              <a:pathLst>
                <a:path h="1384500" w="962776">
                  <a:moveTo>
                    <a:pt x="108011" y="0"/>
                  </a:moveTo>
                  <a:lnTo>
                    <a:pt x="854766" y="0"/>
                  </a:lnTo>
                  <a:cubicBezTo>
                    <a:pt x="883412" y="0"/>
                    <a:pt x="910885" y="11380"/>
                    <a:pt x="931141" y="31636"/>
                  </a:cubicBezTo>
                  <a:cubicBezTo>
                    <a:pt x="951397" y="51892"/>
                    <a:pt x="962776" y="79365"/>
                    <a:pt x="962776" y="108011"/>
                  </a:cubicBezTo>
                  <a:lnTo>
                    <a:pt x="962776" y="1276489"/>
                  </a:lnTo>
                  <a:cubicBezTo>
                    <a:pt x="962776" y="1336142"/>
                    <a:pt x="914418" y="1384500"/>
                    <a:pt x="854766" y="1384500"/>
                  </a:cubicBezTo>
                  <a:lnTo>
                    <a:pt x="108011" y="1384500"/>
                  </a:lnTo>
                  <a:cubicBezTo>
                    <a:pt x="79365" y="1384500"/>
                    <a:pt x="51892" y="1373120"/>
                    <a:pt x="31636" y="1352864"/>
                  </a:cubicBezTo>
                  <a:cubicBezTo>
                    <a:pt x="11380" y="1332608"/>
                    <a:pt x="0" y="1305135"/>
                    <a:pt x="0" y="1276489"/>
                  </a:cubicBezTo>
                  <a:lnTo>
                    <a:pt x="0" y="108011"/>
                  </a:lnTo>
                  <a:cubicBezTo>
                    <a:pt x="0" y="48358"/>
                    <a:pt x="48358" y="0"/>
                    <a:pt x="10801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962776" cy="142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2869"/>
                </a:lnSpc>
              </a:pPr>
            </a:p>
            <a:p>
              <a:pPr>
                <a:lnSpc>
                  <a:spcPts val="286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272879" y="1489235"/>
            <a:ext cx="3940649" cy="3012160"/>
            <a:chOff x="0" y="0"/>
            <a:chExt cx="1055567" cy="80685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55567" cy="806856"/>
            </a:xfrm>
            <a:custGeom>
              <a:avLst/>
              <a:gdLst/>
              <a:ahLst/>
              <a:cxnLst/>
              <a:rect r="r" b="b" t="t" l="l"/>
              <a:pathLst>
                <a:path h="806856" w="1055567">
                  <a:moveTo>
                    <a:pt x="100196" y="0"/>
                  </a:moveTo>
                  <a:lnTo>
                    <a:pt x="955371" y="0"/>
                  </a:lnTo>
                  <a:cubicBezTo>
                    <a:pt x="1010708" y="0"/>
                    <a:pt x="1055567" y="44859"/>
                    <a:pt x="1055567" y="100196"/>
                  </a:cubicBezTo>
                  <a:lnTo>
                    <a:pt x="1055567" y="706660"/>
                  </a:lnTo>
                  <a:cubicBezTo>
                    <a:pt x="1055567" y="733233"/>
                    <a:pt x="1045011" y="758719"/>
                    <a:pt x="1026220" y="777509"/>
                  </a:cubicBezTo>
                  <a:cubicBezTo>
                    <a:pt x="1007430" y="796300"/>
                    <a:pt x="981945" y="806856"/>
                    <a:pt x="955371" y="806856"/>
                  </a:cubicBezTo>
                  <a:lnTo>
                    <a:pt x="100196" y="806856"/>
                  </a:lnTo>
                  <a:cubicBezTo>
                    <a:pt x="44859" y="806856"/>
                    <a:pt x="0" y="761997"/>
                    <a:pt x="0" y="706660"/>
                  </a:cubicBezTo>
                  <a:lnTo>
                    <a:pt x="0" y="100196"/>
                  </a:lnTo>
                  <a:cubicBezTo>
                    <a:pt x="0" y="73622"/>
                    <a:pt x="10556" y="48137"/>
                    <a:pt x="29347" y="29347"/>
                  </a:cubicBezTo>
                  <a:cubicBezTo>
                    <a:pt x="48137" y="10556"/>
                    <a:pt x="73622" y="0"/>
                    <a:pt x="10019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1055567" cy="8544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2729"/>
                </a:lnSpc>
              </a:pPr>
            </a:p>
            <a:p>
              <a:pPr>
                <a:lnSpc>
                  <a:spcPts val="2729"/>
                </a:lnSpc>
              </a:pPr>
            </a:p>
            <a:p>
              <a:pPr>
                <a:lnSpc>
                  <a:spcPts val="2729"/>
                </a:lnSpc>
              </a:pPr>
            </a:p>
            <a:p>
              <a:pPr algn="just">
                <a:lnSpc>
                  <a:spcPts val="272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040520" y="1473091"/>
            <a:ext cx="3536485" cy="2465008"/>
            <a:chOff x="0" y="0"/>
            <a:chExt cx="931420" cy="64922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31420" cy="649220"/>
            </a:xfrm>
            <a:custGeom>
              <a:avLst/>
              <a:gdLst/>
              <a:ahLst/>
              <a:cxnLst/>
              <a:rect r="r" b="b" t="t" l="l"/>
              <a:pathLst>
                <a:path h="649220" w="931420">
                  <a:moveTo>
                    <a:pt x="111647" y="0"/>
                  </a:moveTo>
                  <a:lnTo>
                    <a:pt x="819773" y="0"/>
                  </a:lnTo>
                  <a:cubicBezTo>
                    <a:pt x="849384" y="0"/>
                    <a:pt x="877781" y="11763"/>
                    <a:pt x="898719" y="32701"/>
                  </a:cubicBezTo>
                  <a:cubicBezTo>
                    <a:pt x="919657" y="53639"/>
                    <a:pt x="931420" y="82036"/>
                    <a:pt x="931420" y="111647"/>
                  </a:cubicBezTo>
                  <a:lnTo>
                    <a:pt x="931420" y="537573"/>
                  </a:lnTo>
                  <a:cubicBezTo>
                    <a:pt x="931420" y="567184"/>
                    <a:pt x="919657" y="595582"/>
                    <a:pt x="898719" y="616520"/>
                  </a:cubicBezTo>
                  <a:cubicBezTo>
                    <a:pt x="877781" y="637457"/>
                    <a:pt x="849384" y="649220"/>
                    <a:pt x="819773" y="649220"/>
                  </a:cubicBezTo>
                  <a:lnTo>
                    <a:pt x="111647" y="649220"/>
                  </a:lnTo>
                  <a:cubicBezTo>
                    <a:pt x="82036" y="649220"/>
                    <a:pt x="53639" y="637457"/>
                    <a:pt x="32701" y="616520"/>
                  </a:cubicBezTo>
                  <a:cubicBezTo>
                    <a:pt x="11763" y="595582"/>
                    <a:pt x="0" y="567184"/>
                    <a:pt x="0" y="537573"/>
                  </a:cubicBezTo>
                  <a:lnTo>
                    <a:pt x="0" y="111647"/>
                  </a:lnTo>
                  <a:cubicBezTo>
                    <a:pt x="0" y="82036"/>
                    <a:pt x="11763" y="53639"/>
                    <a:pt x="32701" y="32701"/>
                  </a:cubicBezTo>
                  <a:cubicBezTo>
                    <a:pt x="53639" y="11763"/>
                    <a:pt x="82036" y="0"/>
                    <a:pt x="11164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931420" cy="6873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286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097670" y="4109549"/>
            <a:ext cx="3536485" cy="2636458"/>
            <a:chOff x="0" y="0"/>
            <a:chExt cx="931420" cy="69437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31420" cy="694376"/>
            </a:xfrm>
            <a:custGeom>
              <a:avLst/>
              <a:gdLst/>
              <a:ahLst/>
              <a:cxnLst/>
              <a:rect r="r" b="b" t="t" l="l"/>
              <a:pathLst>
                <a:path h="694376" w="931420">
                  <a:moveTo>
                    <a:pt x="111647" y="0"/>
                  </a:moveTo>
                  <a:lnTo>
                    <a:pt x="819773" y="0"/>
                  </a:lnTo>
                  <a:cubicBezTo>
                    <a:pt x="849384" y="0"/>
                    <a:pt x="877781" y="11763"/>
                    <a:pt x="898719" y="32701"/>
                  </a:cubicBezTo>
                  <a:cubicBezTo>
                    <a:pt x="919657" y="53639"/>
                    <a:pt x="931420" y="82036"/>
                    <a:pt x="931420" y="111647"/>
                  </a:cubicBezTo>
                  <a:lnTo>
                    <a:pt x="931420" y="582729"/>
                  </a:lnTo>
                  <a:cubicBezTo>
                    <a:pt x="931420" y="612339"/>
                    <a:pt x="919657" y="640737"/>
                    <a:pt x="898719" y="661675"/>
                  </a:cubicBezTo>
                  <a:cubicBezTo>
                    <a:pt x="877781" y="682613"/>
                    <a:pt x="849384" y="694376"/>
                    <a:pt x="819773" y="694376"/>
                  </a:cubicBezTo>
                  <a:lnTo>
                    <a:pt x="111647" y="694376"/>
                  </a:lnTo>
                  <a:cubicBezTo>
                    <a:pt x="82036" y="694376"/>
                    <a:pt x="53639" y="682613"/>
                    <a:pt x="32701" y="661675"/>
                  </a:cubicBezTo>
                  <a:cubicBezTo>
                    <a:pt x="11763" y="640737"/>
                    <a:pt x="0" y="612339"/>
                    <a:pt x="0" y="582729"/>
                  </a:cubicBezTo>
                  <a:lnTo>
                    <a:pt x="0" y="111647"/>
                  </a:lnTo>
                  <a:cubicBezTo>
                    <a:pt x="0" y="82036"/>
                    <a:pt x="11763" y="53639"/>
                    <a:pt x="32701" y="32701"/>
                  </a:cubicBezTo>
                  <a:cubicBezTo>
                    <a:pt x="53639" y="11763"/>
                    <a:pt x="82036" y="0"/>
                    <a:pt x="11164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931420" cy="732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286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2118726" y="-160128"/>
            <a:ext cx="1380053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9245"/>
                </a:solidFill>
                <a:latin typeface="Open Sans 2 Bold"/>
              </a:rPr>
              <a:t>Bussiness Model Canva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7201" y="6971772"/>
            <a:ext cx="8891791" cy="289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EF8F3"/>
                </a:solidFill>
                <a:latin typeface="Open Sans 1"/>
              </a:rPr>
              <a:t>Cost structure:</a:t>
            </a:r>
          </a:p>
          <a:p>
            <a:pPr algn="ctr">
              <a:lnSpc>
                <a:spcPts val="3499"/>
              </a:lnSpc>
            </a:pPr>
          </a:p>
          <a:p>
            <a:pPr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EF8F3"/>
                </a:solidFill>
                <a:latin typeface="Open Sans 1"/>
              </a:rPr>
              <a:t>Research and Development</a:t>
            </a:r>
          </a:p>
          <a:p>
            <a:pPr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EF8F3"/>
                </a:solidFill>
                <a:latin typeface="Open Sans 1"/>
              </a:rPr>
              <a:t>IoT Device Manufacturing</a:t>
            </a:r>
          </a:p>
          <a:p>
            <a:pPr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EF8F3"/>
                </a:solidFill>
                <a:latin typeface="Open Sans 1"/>
              </a:rPr>
              <a:t>Marketing and Sales</a:t>
            </a:r>
          </a:p>
          <a:p>
            <a:pPr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EF8F3"/>
                </a:solidFill>
                <a:latin typeface="Open Sans 1"/>
              </a:rPr>
              <a:t>Customer Support and Training</a:t>
            </a:r>
          </a:p>
          <a:p>
            <a:pPr>
              <a:lnSpc>
                <a:spcPts val="3499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9191625" y="6971772"/>
            <a:ext cx="8921544" cy="246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EF8F3"/>
                </a:solidFill>
                <a:latin typeface="Open Sans 1"/>
              </a:rPr>
              <a:t>Revenue structure:</a:t>
            </a:r>
          </a:p>
          <a:p>
            <a:pPr algn="ctr">
              <a:lnSpc>
                <a:spcPts val="3499"/>
              </a:lnSpc>
            </a:pPr>
          </a:p>
          <a:p>
            <a:pPr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EF8F3"/>
                </a:solidFill>
                <a:latin typeface="Open Sans 1"/>
              </a:rPr>
              <a:t>Sales of IoT Devices and Sensors</a:t>
            </a:r>
          </a:p>
          <a:p>
            <a:pPr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EF8F3"/>
                </a:solidFill>
                <a:latin typeface="Open Sans 1"/>
              </a:rPr>
              <a:t>Subscription-based Access to Blockchain Platform</a:t>
            </a:r>
          </a:p>
          <a:p>
            <a:pPr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EF8F3"/>
                </a:solidFill>
                <a:latin typeface="Open Sans 1"/>
              </a:rPr>
              <a:t>Consultancy Services for Implementation</a:t>
            </a:r>
          </a:p>
          <a:p>
            <a:pPr algn="ctr">
              <a:lnSpc>
                <a:spcPts val="3220"/>
              </a:lnSpc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3200658" y="4597407"/>
            <a:ext cx="4098596" cy="2148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8"/>
              </a:lnSpc>
            </a:pPr>
            <a:r>
              <a:rPr lang="en-US" sz="2784">
                <a:solidFill>
                  <a:srgbClr val="FEF8F3"/>
                </a:solidFill>
                <a:latin typeface="Open Sans 1"/>
              </a:rPr>
              <a:t>Key resources :</a:t>
            </a:r>
          </a:p>
          <a:p>
            <a:pPr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EF8F3"/>
                </a:solidFill>
                <a:latin typeface="Open Sans 1"/>
              </a:rPr>
              <a:t>IoT Sensors</a:t>
            </a:r>
          </a:p>
          <a:p>
            <a:pPr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EF8F3"/>
                </a:solidFill>
                <a:latin typeface="Open Sans 1"/>
              </a:rPr>
              <a:t>Blockchain </a:t>
            </a:r>
          </a:p>
          <a:p>
            <a:pPr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EF8F3"/>
                </a:solidFill>
                <a:latin typeface="Open Sans 1"/>
              </a:rPr>
              <a:t>Skilled Agritech </a:t>
            </a:r>
          </a:p>
          <a:p>
            <a:pPr algn="ctr">
              <a:lnSpc>
                <a:spcPts val="3898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3106719" y="1547684"/>
            <a:ext cx="4192535" cy="375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EF8F3"/>
                </a:solidFill>
                <a:latin typeface="Open Sans 1"/>
              </a:rPr>
              <a:t>Key activities :</a:t>
            </a:r>
          </a:p>
          <a:p>
            <a:pPr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EF8F3"/>
                </a:solidFill>
                <a:latin typeface="Open Sans 1"/>
              </a:rPr>
              <a:t>Research and Development </a:t>
            </a:r>
          </a:p>
          <a:p>
            <a:pPr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EF8F3"/>
                </a:solidFill>
                <a:latin typeface="Open Sans 1"/>
              </a:rPr>
              <a:t>Collaboration with Environmental Agencies</a:t>
            </a:r>
          </a:p>
          <a:p>
            <a:pPr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EF8F3"/>
                </a:solidFill>
                <a:latin typeface="Open Sans 1"/>
              </a:rPr>
              <a:t>Monitoring and Support for Users</a:t>
            </a:r>
          </a:p>
          <a:p>
            <a:pPr algn="ctr">
              <a:lnSpc>
                <a:spcPts val="3909"/>
              </a:lnSpc>
            </a:pPr>
          </a:p>
          <a:p>
            <a:pPr>
              <a:lnSpc>
                <a:spcPts val="3499"/>
              </a:lnSpc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127201" y="1624144"/>
            <a:ext cx="3145678" cy="503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5"/>
              </a:lnSpc>
            </a:pPr>
            <a:r>
              <a:rPr lang="en-US" sz="2761">
                <a:solidFill>
                  <a:srgbClr val="FEF8F3"/>
                </a:solidFill>
                <a:latin typeface="Open Sans 1"/>
              </a:rPr>
              <a:t>Partners :</a:t>
            </a:r>
          </a:p>
          <a:p>
            <a:pPr algn="ctr">
              <a:lnSpc>
                <a:spcPts val="3865"/>
              </a:lnSpc>
            </a:pPr>
          </a:p>
          <a:p>
            <a:pPr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EF8F3"/>
                </a:solidFill>
                <a:latin typeface="Open Sans 1"/>
              </a:rPr>
              <a:t>Agricultural Equipment Suppliers</a:t>
            </a:r>
          </a:p>
          <a:p>
            <a:pPr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EF8F3"/>
                </a:solidFill>
                <a:latin typeface="Open Sans 1"/>
              </a:rPr>
              <a:t>Blockchain Technology Providers</a:t>
            </a:r>
          </a:p>
          <a:p>
            <a:pPr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EF8F3"/>
                </a:solidFill>
                <a:latin typeface="Open Sans 1"/>
              </a:rPr>
              <a:t>Environmental Research Institutions</a:t>
            </a:r>
          </a:p>
          <a:p>
            <a:pPr algn="ctr">
              <a:lnSpc>
                <a:spcPts val="3865"/>
              </a:lnSpc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14700830" y="1547684"/>
            <a:ext cx="3554836" cy="411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1"/>
              </a:lnSpc>
            </a:pPr>
            <a:r>
              <a:rPr lang="en-US" sz="2558">
                <a:solidFill>
                  <a:srgbClr val="FEF8F3"/>
                </a:solidFill>
                <a:latin typeface="Open Sans 1"/>
              </a:rPr>
              <a:t>Customer segment :</a:t>
            </a:r>
          </a:p>
          <a:p>
            <a:pPr algn="ctr">
              <a:lnSpc>
                <a:spcPts val="3581"/>
              </a:lnSpc>
            </a:pPr>
          </a:p>
          <a:p>
            <a:pPr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EF8F3"/>
                </a:solidFill>
                <a:latin typeface="Open Sans 1"/>
              </a:rPr>
              <a:t>Sustainable Agriculture Enterprises</a:t>
            </a:r>
          </a:p>
          <a:p>
            <a:pPr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EF8F3"/>
                </a:solidFill>
                <a:latin typeface="Open Sans 1"/>
              </a:rPr>
              <a:t>Small and Medium-Sized Farms</a:t>
            </a:r>
          </a:p>
          <a:p>
            <a:pPr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EF8F3"/>
                </a:solidFill>
                <a:latin typeface="Open Sans 1"/>
              </a:rPr>
              <a:t>Environmental Agencies and NGOs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10906840" y="1547684"/>
            <a:ext cx="3774941" cy="246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EF8F3"/>
                </a:solidFill>
                <a:latin typeface="Open Sans 1"/>
              </a:rPr>
              <a:t>Customer relationship:</a:t>
            </a:r>
          </a:p>
          <a:p>
            <a:pPr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EF8F3"/>
                </a:solidFill>
                <a:latin typeface="Open Sans 1"/>
              </a:rPr>
              <a:t>Training and Updates</a:t>
            </a:r>
          </a:p>
          <a:p>
            <a:pPr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EF8F3"/>
                </a:solidFill>
                <a:latin typeface="Open Sans 1"/>
              </a:rPr>
              <a:t>Community Engagement through Web 3.0 </a:t>
            </a:r>
          </a:p>
          <a:p>
            <a:pPr>
              <a:lnSpc>
                <a:spcPts val="3474"/>
              </a:lnSpc>
            </a:pPr>
          </a:p>
        </p:txBody>
      </p:sp>
      <p:sp>
        <p:nvSpPr>
          <p:cNvPr name="TextBox 37" id="37"/>
          <p:cNvSpPr txBox="true"/>
          <p:nvPr/>
        </p:nvSpPr>
        <p:spPr>
          <a:xfrm rot="0">
            <a:off x="7130714" y="1547684"/>
            <a:ext cx="3824081" cy="4536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EF8F3"/>
                </a:solidFill>
                <a:latin typeface="Open Sans 1"/>
              </a:rPr>
              <a:t>Value proposition :</a:t>
            </a:r>
          </a:p>
          <a:p>
            <a:pPr algn="ctr">
              <a:lnSpc>
                <a:spcPts val="3600"/>
              </a:lnSpc>
            </a:pPr>
          </a:p>
          <a:p>
            <a:pPr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EF8F3"/>
                </a:solidFill>
                <a:latin typeface="Open Sans 1"/>
              </a:rPr>
              <a:t>Carbon Footprint Reduction</a:t>
            </a:r>
          </a:p>
          <a:p>
            <a:pPr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EF8F3"/>
                </a:solidFill>
                <a:latin typeface="Open Sans 1"/>
              </a:rPr>
              <a:t>Transparent Supply Chain</a:t>
            </a:r>
          </a:p>
          <a:p>
            <a:pPr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EF8F3"/>
                </a:solidFill>
                <a:latin typeface="Open Sans 1"/>
              </a:rPr>
              <a:t>Enhanced Resource Efficiency</a:t>
            </a:r>
          </a:p>
          <a:p>
            <a:pPr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EF8F3"/>
                </a:solidFill>
                <a:latin typeface="Open Sans 1"/>
              </a:rPr>
              <a:t>Improved User Experience</a:t>
            </a:r>
          </a:p>
          <a:p>
            <a:pPr>
              <a:lnSpc>
                <a:spcPts val="3600"/>
              </a:lnSpc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10906840" y="4069996"/>
            <a:ext cx="3826609" cy="2504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EF8F3"/>
                </a:solidFill>
                <a:latin typeface="Open Sans 1"/>
              </a:rPr>
              <a:t>Channels:</a:t>
            </a:r>
          </a:p>
          <a:p>
            <a:pPr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EF8F3"/>
                </a:solidFill>
                <a:latin typeface="Open Sans 1"/>
              </a:rPr>
              <a:t>Direct Sales and Partnerships</a:t>
            </a:r>
          </a:p>
          <a:p>
            <a:pPr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EF8F3"/>
                </a:solidFill>
                <a:latin typeface="Open Sans 1"/>
              </a:rPr>
              <a:t>Online Platforms and Marketplaces</a:t>
            </a:r>
          </a:p>
          <a:p>
            <a:pPr algn="ctr">
              <a:lnSpc>
                <a:spcPts val="3863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56437" y="5920890"/>
            <a:ext cx="555910" cy="1331521"/>
          </a:xfrm>
          <a:custGeom>
            <a:avLst/>
            <a:gdLst/>
            <a:ahLst/>
            <a:cxnLst/>
            <a:rect r="r" b="b" t="t" l="l"/>
            <a:pathLst>
              <a:path h="1331521" w="555910">
                <a:moveTo>
                  <a:pt x="0" y="0"/>
                </a:moveTo>
                <a:lnTo>
                  <a:pt x="555909" y="0"/>
                </a:lnTo>
                <a:lnTo>
                  <a:pt x="555909" y="1331521"/>
                </a:lnTo>
                <a:lnTo>
                  <a:pt x="0" y="13315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4132" y="2908264"/>
            <a:ext cx="1360219" cy="1360219"/>
          </a:xfrm>
          <a:custGeom>
            <a:avLst/>
            <a:gdLst/>
            <a:ahLst/>
            <a:cxnLst/>
            <a:rect r="r" b="b" t="t" l="l"/>
            <a:pathLst>
              <a:path h="1360219" w="1360219">
                <a:moveTo>
                  <a:pt x="0" y="0"/>
                </a:moveTo>
                <a:lnTo>
                  <a:pt x="1360219" y="0"/>
                </a:lnTo>
                <a:lnTo>
                  <a:pt x="1360219" y="1360219"/>
                </a:lnTo>
                <a:lnTo>
                  <a:pt x="0" y="13602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6681" y="4475405"/>
            <a:ext cx="1075421" cy="1188310"/>
          </a:xfrm>
          <a:custGeom>
            <a:avLst/>
            <a:gdLst/>
            <a:ahLst/>
            <a:cxnLst/>
            <a:rect r="r" b="b" t="t" l="l"/>
            <a:pathLst>
              <a:path h="1188310" w="1075421">
                <a:moveTo>
                  <a:pt x="0" y="0"/>
                </a:moveTo>
                <a:lnTo>
                  <a:pt x="1075421" y="0"/>
                </a:lnTo>
                <a:lnTo>
                  <a:pt x="1075421" y="1188310"/>
                </a:lnTo>
                <a:lnTo>
                  <a:pt x="0" y="11883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97602" y="8846515"/>
            <a:ext cx="974500" cy="1206811"/>
          </a:xfrm>
          <a:custGeom>
            <a:avLst/>
            <a:gdLst/>
            <a:ahLst/>
            <a:cxnLst/>
            <a:rect r="r" b="b" t="t" l="l"/>
            <a:pathLst>
              <a:path h="1206811" w="974500">
                <a:moveTo>
                  <a:pt x="0" y="0"/>
                </a:moveTo>
                <a:lnTo>
                  <a:pt x="974500" y="0"/>
                </a:lnTo>
                <a:lnTo>
                  <a:pt x="974500" y="1206811"/>
                </a:lnTo>
                <a:lnTo>
                  <a:pt x="0" y="12068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00512" y="7357015"/>
            <a:ext cx="871590" cy="1232325"/>
          </a:xfrm>
          <a:custGeom>
            <a:avLst/>
            <a:gdLst/>
            <a:ahLst/>
            <a:cxnLst/>
            <a:rect r="r" b="b" t="t" l="l"/>
            <a:pathLst>
              <a:path h="1232325" w="871590">
                <a:moveTo>
                  <a:pt x="0" y="0"/>
                </a:moveTo>
                <a:lnTo>
                  <a:pt x="871590" y="0"/>
                </a:lnTo>
                <a:lnTo>
                  <a:pt x="871590" y="1232325"/>
                </a:lnTo>
                <a:lnTo>
                  <a:pt x="0" y="12323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5818" y="1370149"/>
            <a:ext cx="1126283" cy="1283514"/>
          </a:xfrm>
          <a:custGeom>
            <a:avLst/>
            <a:gdLst/>
            <a:ahLst/>
            <a:cxnLst/>
            <a:rect r="r" b="b" t="t" l="l"/>
            <a:pathLst>
              <a:path h="1283514" w="1126283">
                <a:moveTo>
                  <a:pt x="0" y="0"/>
                </a:moveTo>
                <a:lnTo>
                  <a:pt x="1126284" y="0"/>
                </a:lnTo>
                <a:lnTo>
                  <a:pt x="1126284" y="1283514"/>
                </a:lnTo>
                <a:lnTo>
                  <a:pt x="0" y="12835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672209" y="4600148"/>
            <a:ext cx="2270855" cy="1740043"/>
          </a:xfrm>
          <a:custGeom>
            <a:avLst/>
            <a:gdLst/>
            <a:ahLst/>
            <a:cxnLst/>
            <a:rect r="r" b="b" t="t" l="l"/>
            <a:pathLst>
              <a:path h="1740043" w="2270855">
                <a:moveTo>
                  <a:pt x="0" y="0"/>
                </a:moveTo>
                <a:lnTo>
                  <a:pt x="2270855" y="0"/>
                </a:lnTo>
                <a:lnTo>
                  <a:pt x="2270855" y="1740042"/>
                </a:lnTo>
                <a:lnTo>
                  <a:pt x="0" y="174004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492770" y="4552884"/>
            <a:ext cx="1977082" cy="1977082"/>
          </a:xfrm>
          <a:custGeom>
            <a:avLst/>
            <a:gdLst/>
            <a:ahLst/>
            <a:cxnLst/>
            <a:rect r="r" b="b" t="t" l="l"/>
            <a:pathLst>
              <a:path h="1977082" w="1977082">
                <a:moveTo>
                  <a:pt x="0" y="0"/>
                </a:moveTo>
                <a:lnTo>
                  <a:pt x="1977082" y="0"/>
                </a:lnTo>
                <a:lnTo>
                  <a:pt x="1977082" y="1977081"/>
                </a:lnTo>
                <a:lnTo>
                  <a:pt x="0" y="197708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693226" y="4552884"/>
            <a:ext cx="1802988" cy="1878112"/>
          </a:xfrm>
          <a:custGeom>
            <a:avLst/>
            <a:gdLst/>
            <a:ahLst/>
            <a:cxnLst/>
            <a:rect r="r" b="b" t="t" l="l"/>
            <a:pathLst>
              <a:path h="1878112" w="1802988">
                <a:moveTo>
                  <a:pt x="0" y="0"/>
                </a:moveTo>
                <a:lnTo>
                  <a:pt x="1802988" y="0"/>
                </a:lnTo>
                <a:lnTo>
                  <a:pt x="1802988" y="1878112"/>
                </a:lnTo>
                <a:lnTo>
                  <a:pt x="0" y="18781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248381" y="8036482"/>
            <a:ext cx="1118511" cy="1171215"/>
          </a:xfrm>
          <a:custGeom>
            <a:avLst/>
            <a:gdLst/>
            <a:ahLst/>
            <a:cxnLst/>
            <a:rect r="r" b="b" t="t" l="l"/>
            <a:pathLst>
              <a:path h="1171215" w="1118511">
                <a:moveTo>
                  <a:pt x="0" y="0"/>
                </a:moveTo>
                <a:lnTo>
                  <a:pt x="1118511" y="0"/>
                </a:lnTo>
                <a:lnTo>
                  <a:pt x="1118511" y="1171216"/>
                </a:lnTo>
                <a:lnTo>
                  <a:pt x="0" y="117121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978934" y="5412105"/>
            <a:ext cx="1208635" cy="342950"/>
          </a:xfrm>
          <a:custGeom>
            <a:avLst/>
            <a:gdLst/>
            <a:ahLst/>
            <a:cxnLst/>
            <a:rect r="r" b="b" t="t" l="l"/>
            <a:pathLst>
              <a:path h="342950" w="1208635">
                <a:moveTo>
                  <a:pt x="0" y="0"/>
                </a:moveTo>
                <a:lnTo>
                  <a:pt x="1208635" y="0"/>
                </a:lnTo>
                <a:lnTo>
                  <a:pt x="1208635" y="342950"/>
                </a:lnTo>
                <a:lnTo>
                  <a:pt x="0" y="34295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471541" y="-66481"/>
            <a:ext cx="9344918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C1FF72"/>
                </a:solidFill>
                <a:latin typeface="Open Sans 1 Bold"/>
              </a:rPr>
              <a:t>IOT architecture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92071" y="6605339"/>
            <a:ext cx="140077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 1 Bold"/>
              </a:rPr>
              <a:t>ESP 32 CARD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735623" y="1983331"/>
            <a:ext cx="2737093" cy="61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 1 Bold"/>
              </a:rPr>
              <a:t>Multi-Parameter Weather Sensor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735623" y="3425496"/>
            <a:ext cx="273969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 1 Bold"/>
              </a:rPr>
              <a:t>Cup anemometer wind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735623" y="5114925"/>
            <a:ext cx="3241719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 1 Bold"/>
              </a:rPr>
              <a:t>CO2 Transmitter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735623" y="9264704"/>
            <a:ext cx="375272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 1 Bold"/>
              </a:rPr>
              <a:t>Tipping Bucket Rainfall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735623" y="7775016"/>
            <a:ext cx="3823992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 1 Bold"/>
              </a:rPr>
              <a:t>Soil and Wastewater pH Sensor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724481" y="6142037"/>
            <a:ext cx="3170446" cy="61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 1 Bold"/>
              </a:rPr>
              <a:t>Integrated Soil Monitoring Sensor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148401" y="6635554"/>
            <a:ext cx="2665820" cy="61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 1 Bold"/>
              </a:rPr>
              <a:t>Database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 1 Bold"/>
              </a:rPr>
              <a:t>(cloud)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019558" y="6590664"/>
            <a:ext cx="128275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 1 Bold"/>
              </a:rPr>
              <a:t>Mobile App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915375" y="9293196"/>
            <a:ext cx="3954164" cy="611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Open Sans 1 Bold"/>
              </a:rPr>
              <a:t>Rechargeable Lithium Ion Batteries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1113600" y="5412105"/>
            <a:ext cx="1208635" cy="342950"/>
          </a:xfrm>
          <a:custGeom>
            <a:avLst/>
            <a:gdLst/>
            <a:ahLst/>
            <a:cxnLst/>
            <a:rect r="r" b="b" t="t" l="l"/>
            <a:pathLst>
              <a:path h="342950" w="1208635">
                <a:moveTo>
                  <a:pt x="0" y="0"/>
                </a:moveTo>
                <a:lnTo>
                  <a:pt x="1208634" y="0"/>
                </a:lnTo>
                <a:lnTo>
                  <a:pt x="1208634" y="342950"/>
                </a:lnTo>
                <a:lnTo>
                  <a:pt x="0" y="34295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4641302" y="5470169"/>
            <a:ext cx="1208635" cy="342950"/>
          </a:xfrm>
          <a:custGeom>
            <a:avLst/>
            <a:gdLst/>
            <a:ahLst/>
            <a:cxnLst/>
            <a:rect r="r" b="b" t="t" l="l"/>
            <a:pathLst>
              <a:path h="342950" w="1208635">
                <a:moveTo>
                  <a:pt x="0" y="0"/>
                </a:moveTo>
                <a:lnTo>
                  <a:pt x="1208634" y="0"/>
                </a:lnTo>
                <a:lnTo>
                  <a:pt x="1208634" y="342950"/>
                </a:lnTo>
                <a:lnTo>
                  <a:pt x="0" y="34295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-5400000">
            <a:off x="9393017" y="7332219"/>
            <a:ext cx="934526" cy="265172"/>
          </a:xfrm>
          <a:custGeom>
            <a:avLst/>
            <a:gdLst/>
            <a:ahLst/>
            <a:cxnLst/>
            <a:rect r="r" b="b" t="t" l="l"/>
            <a:pathLst>
              <a:path h="265172" w="934526">
                <a:moveTo>
                  <a:pt x="0" y="0"/>
                </a:moveTo>
                <a:lnTo>
                  <a:pt x="934526" y="0"/>
                </a:lnTo>
                <a:lnTo>
                  <a:pt x="934526" y="265172"/>
                </a:lnTo>
                <a:lnTo>
                  <a:pt x="0" y="26517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40708" y="2623794"/>
            <a:ext cx="3002318" cy="6082806"/>
          </a:xfrm>
          <a:custGeom>
            <a:avLst/>
            <a:gdLst/>
            <a:ahLst/>
            <a:cxnLst/>
            <a:rect r="r" b="b" t="t" l="l"/>
            <a:pathLst>
              <a:path h="6082806" w="3002318">
                <a:moveTo>
                  <a:pt x="0" y="0"/>
                </a:moveTo>
                <a:lnTo>
                  <a:pt x="3002318" y="0"/>
                </a:lnTo>
                <a:lnTo>
                  <a:pt x="3002318" y="6082805"/>
                </a:lnTo>
                <a:lnTo>
                  <a:pt x="0" y="60828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240" t="-3224" r="-7935" b="-406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19276" y="2623794"/>
            <a:ext cx="3093904" cy="6221747"/>
          </a:xfrm>
          <a:custGeom>
            <a:avLst/>
            <a:gdLst/>
            <a:ahLst/>
            <a:cxnLst/>
            <a:rect r="r" b="b" t="t" l="l"/>
            <a:pathLst>
              <a:path h="6221747" w="3093904">
                <a:moveTo>
                  <a:pt x="0" y="0"/>
                </a:moveTo>
                <a:lnTo>
                  <a:pt x="3093904" y="0"/>
                </a:lnTo>
                <a:lnTo>
                  <a:pt x="3093904" y="6221746"/>
                </a:lnTo>
                <a:lnTo>
                  <a:pt x="0" y="62217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108" t="-1620" r="-10070" b="-267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90649" y="2623794"/>
            <a:ext cx="3012509" cy="6216330"/>
          </a:xfrm>
          <a:custGeom>
            <a:avLst/>
            <a:gdLst/>
            <a:ahLst/>
            <a:cxnLst/>
            <a:rect r="r" b="b" t="t" l="l"/>
            <a:pathLst>
              <a:path h="6216330" w="3012509">
                <a:moveTo>
                  <a:pt x="0" y="0"/>
                </a:moveTo>
                <a:lnTo>
                  <a:pt x="3012508" y="0"/>
                </a:lnTo>
                <a:lnTo>
                  <a:pt x="3012508" y="6216330"/>
                </a:lnTo>
                <a:lnTo>
                  <a:pt x="0" y="62163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33" t="-737" r="-1825" b="-353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01456" y="2528153"/>
            <a:ext cx="3145836" cy="6407612"/>
          </a:xfrm>
          <a:custGeom>
            <a:avLst/>
            <a:gdLst/>
            <a:ahLst/>
            <a:cxnLst/>
            <a:rect r="r" b="b" t="t" l="l"/>
            <a:pathLst>
              <a:path h="6407612" w="3145836">
                <a:moveTo>
                  <a:pt x="0" y="0"/>
                </a:moveTo>
                <a:lnTo>
                  <a:pt x="3145836" y="0"/>
                </a:lnTo>
                <a:lnTo>
                  <a:pt x="3145836" y="6407611"/>
                </a:lnTo>
                <a:lnTo>
                  <a:pt x="0" y="64076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97350" y="-66481"/>
            <a:ext cx="10693301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C1FF72"/>
                </a:solidFill>
                <a:latin typeface="Open Sans 1 Bold"/>
              </a:rPr>
              <a:t>Mobile Application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22121" y="2897638"/>
            <a:ext cx="3149810" cy="6360662"/>
          </a:xfrm>
          <a:custGeom>
            <a:avLst/>
            <a:gdLst/>
            <a:ahLst/>
            <a:cxnLst/>
            <a:rect r="r" b="b" t="t" l="l"/>
            <a:pathLst>
              <a:path h="6360662" w="3149810">
                <a:moveTo>
                  <a:pt x="0" y="0"/>
                </a:moveTo>
                <a:lnTo>
                  <a:pt x="3149810" y="0"/>
                </a:lnTo>
                <a:lnTo>
                  <a:pt x="3149810" y="6360662"/>
                </a:lnTo>
                <a:lnTo>
                  <a:pt x="0" y="63606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45" t="-106" r="-2468" b="-1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95209" y="2897638"/>
            <a:ext cx="3045836" cy="6360662"/>
          </a:xfrm>
          <a:custGeom>
            <a:avLst/>
            <a:gdLst/>
            <a:ahLst/>
            <a:cxnLst/>
            <a:rect r="r" b="b" t="t" l="l"/>
            <a:pathLst>
              <a:path h="6360662" w="3045836">
                <a:moveTo>
                  <a:pt x="0" y="0"/>
                </a:moveTo>
                <a:lnTo>
                  <a:pt x="3045836" y="0"/>
                </a:lnTo>
                <a:lnTo>
                  <a:pt x="3045836" y="6360662"/>
                </a:lnTo>
                <a:lnTo>
                  <a:pt x="0" y="63606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16" t="-1539" r="-2928" b="-153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74247" y="2968913"/>
            <a:ext cx="3091632" cy="6218112"/>
          </a:xfrm>
          <a:custGeom>
            <a:avLst/>
            <a:gdLst/>
            <a:ahLst/>
            <a:cxnLst/>
            <a:rect r="r" b="b" t="t" l="l"/>
            <a:pathLst>
              <a:path h="6218112" w="3091632">
                <a:moveTo>
                  <a:pt x="0" y="0"/>
                </a:moveTo>
                <a:lnTo>
                  <a:pt x="3091632" y="0"/>
                </a:lnTo>
                <a:lnTo>
                  <a:pt x="3091632" y="6218112"/>
                </a:lnTo>
                <a:lnTo>
                  <a:pt x="0" y="62181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94" t="-2292" r="-1257" b="-1765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97350" y="-66481"/>
            <a:ext cx="10693301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C1FF72"/>
                </a:solidFill>
                <a:latin typeface="Open Sans 1 Bold"/>
              </a:rPr>
              <a:t>Mobile Application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27700" y="4295775"/>
            <a:ext cx="6032599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C1FF72"/>
                </a:solidFill>
                <a:latin typeface="Open Sans 1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5544" y="1259153"/>
            <a:ext cx="4389120" cy="4114800"/>
          </a:xfrm>
          <a:custGeom>
            <a:avLst/>
            <a:gdLst/>
            <a:ahLst/>
            <a:cxnLst/>
            <a:rect r="r" b="b" t="t" l="l"/>
            <a:pathLst>
              <a:path h="4114800" w="4389120">
                <a:moveTo>
                  <a:pt x="0" y="0"/>
                </a:moveTo>
                <a:lnTo>
                  <a:pt x="4389120" y="0"/>
                </a:lnTo>
                <a:lnTo>
                  <a:pt x="43891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58228" y="3851270"/>
            <a:ext cx="9662781" cy="7198772"/>
          </a:xfrm>
          <a:custGeom>
            <a:avLst/>
            <a:gdLst/>
            <a:ahLst/>
            <a:cxnLst/>
            <a:rect r="r" b="b" t="t" l="l"/>
            <a:pathLst>
              <a:path h="7198772" w="9662781">
                <a:moveTo>
                  <a:pt x="0" y="0"/>
                </a:moveTo>
                <a:lnTo>
                  <a:pt x="9662782" y="0"/>
                </a:lnTo>
                <a:lnTo>
                  <a:pt x="9662782" y="7198772"/>
                </a:lnTo>
                <a:lnTo>
                  <a:pt x="0" y="71987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860337" y="2199493"/>
            <a:ext cx="1069435" cy="1069435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C1FF72">
                <a:alpha val="4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8609283" y="2199493"/>
            <a:ext cx="1069435" cy="1069435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8FAFC">
                <a:alpha val="49804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358228" y="2199493"/>
            <a:ext cx="1069435" cy="1069435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E1FF">
                <a:alpha val="49804"/>
              </a:srgbClr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870027" y="7450656"/>
            <a:ext cx="1452094" cy="2242616"/>
          </a:xfrm>
          <a:custGeom>
            <a:avLst/>
            <a:gdLst/>
            <a:ahLst/>
            <a:cxnLst/>
            <a:rect r="r" b="b" t="t" l="l"/>
            <a:pathLst>
              <a:path h="2242616" w="1452094">
                <a:moveTo>
                  <a:pt x="0" y="0"/>
                </a:moveTo>
                <a:lnTo>
                  <a:pt x="1452094" y="0"/>
                </a:lnTo>
                <a:lnTo>
                  <a:pt x="1452094" y="2242616"/>
                </a:lnTo>
                <a:lnTo>
                  <a:pt x="0" y="2242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762024" y="357187"/>
            <a:ext cx="8763953" cy="135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  <a:spcBef>
                <a:spcPct val="0"/>
              </a:spcBef>
            </a:pPr>
            <a:r>
              <a:rPr lang="en-US" sz="8999">
                <a:solidFill>
                  <a:srgbClr val="C1FF72"/>
                </a:solidFill>
                <a:latin typeface="Poppins Medium Bold"/>
              </a:rPr>
              <a:t>INTRODUCTION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50062" y="4050670"/>
            <a:ext cx="13987876" cy="320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 Medium"/>
              </a:rPr>
              <a:t>REVOLUTIONIZING AGRICULTURE FOR SUSTAINABILITY IS URGENT IN THE FACE OF CLIMATE CHANGE AND A GROWING POPULATION. ADOPTING ADVANCED TECHNOLOGIES, PROMOTING REGENERATIVE PRACTICES, AND FOSTERING GLOBAL COOPERATION ARE ESSENTIAL STEPS. THIS TRANSFORMATION ISN'T JUST A GOAL—IT'S A CRUCIAL INITIATIVE FOR SECURING FOOD SOURCES, MINIMIZING ENVIRONMENTAL HARM, AND SAFEGUARDING THE FUTURE.</a:t>
            </a:r>
          </a:p>
        </p:txBody>
      </p:sp>
      <p:grpSp>
        <p:nvGrpSpPr>
          <p:cNvPr name="Group 13" id="13"/>
          <p:cNvGrpSpPr/>
          <p:nvPr/>
        </p:nvGrpSpPr>
        <p:grpSpPr>
          <a:xfrm rot="5400000">
            <a:off x="15972232" y="771525"/>
            <a:ext cx="3086100" cy="1543050"/>
            <a:chOff x="0" y="0"/>
            <a:chExt cx="812800" cy="406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10B5B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6985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700000">
            <a:off x="2312718" y="-1359043"/>
            <a:ext cx="12382154" cy="12382154"/>
          </a:xfrm>
          <a:custGeom>
            <a:avLst/>
            <a:gdLst/>
            <a:ahLst/>
            <a:cxnLst/>
            <a:rect r="r" b="b" t="t" l="l"/>
            <a:pathLst>
              <a:path h="12382154" w="12382154">
                <a:moveTo>
                  <a:pt x="0" y="0"/>
                </a:moveTo>
                <a:lnTo>
                  <a:pt x="12382154" y="0"/>
                </a:lnTo>
                <a:lnTo>
                  <a:pt x="12382154" y="12382154"/>
                </a:lnTo>
                <a:lnTo>
                  <a:pt x="0" y="123821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838682" y="339402"/>
            <a:ext cx="841237" cy="1533956"/>
            <a:chOff x="0" y="0"/>
            <a:chExt cx="3482404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39243"/>
              <a:ext cx="3482403" cy="6389243"/>
            </a:xfrm>
            <a:custGeom>
              <a:avLst/>
              <a:gdLst/>
              <a:ahLst/>
              <a:cxnLst/>
              <a:rect r="r" b="b" t="t" l="l"/>
              <a:pathLst>
                <a:path h="6389243" w="3482403">
                  <a:moveTo>
                    <a:pt x="3407766" y="1867814"/>
                  </a:moveTo>
                  <a:lnTo>
                    <a:pt x="1991512" y="156985"/>
                  </a:lnTo>
                  <a:cubicBezTo>
                    <a:pt x="1861553" y="0"/>
                    <a:pt x="1620850" y="0"/>
                    <a:pt x="1490891" y="156985"/>
                  </a:cubicBezTo>
                  <a:lnTo>
                    <a:pt x="74638" y="1867814"/>
                  </a:lnTo>
                  <a:cubicBezTo>
                    <a:pt x="26391" y="1926095"/>
                    <a:pt x="0" y="1999374"/>
                    <a:pt x="0" y="2075028"/>
                  </a:cubicBezTo>
                  <a:lnTo>
                    <a:pt x="0" y="6064288"/>
                  </a:lnTo>
                  <a:cubicBezTo>
                    <a:pt x="0" y="6243752"/>
                    <a:pt x="145478" y="6389243"/>
                    <a:pt x="324942" y="6389243"/>
                  </a:cubicBezTo>
                  <a:lnTo>
                    <a:pt x="3157449" y="6389243"/>
                  </a:lnTo>
                  <a:cubicBezTo>
                    <a:pt x="3336912" y="6389243"/>
                    <a:pt x="3482403" y="6243752"/>
                    <a:pt x="3482403" y="6064288"/>
                  </a:cubicBezTo>
                  <a:lnTo>
                    <a:pt x="3482403" y="2075028"/>
                  </a:lnTo>
                  <a:cubicBezTo>
                    <a:pt x="3482403" y="1999374"/>
                    <a:pt x="3456013" y="1926095"/>
                    <a:pt x="3407766" y="1867814"/>
                  </a:cubicBezTo>
                  <a:close/>
                  <a:moveTo>
                    <a:pt x="1741208" y="1136726"/>
                  </a:moveTo>
                  <a:cubicBezTo>
                    <a:pt x="1587221" y="1136726"/>
                    <a:pt x="1462392" y="1011898"/>
                    <a:pt x="1462392" y="857910"/>
                  </a:cubicBezTo>
                  <a:cubicBezTo>
                    <a:pt x="1462392" y="703923"/>
                    <a:pt x="1587221" y="579107"/>
                    <a:pt x="1741208" y="579107"/>
                  </a:cubicBezTo>
                  <a:cubicBezTo>
                    <a:pt x="1895196" y="579107"/>
                    <a:pt x="2020011" y="703936"/>
                    <a:pt x="2020011" y="857910"/>
                  </a:cubicBezTo>
                  <a:cubicBezTo>
                    <a:pt x="2020011" y="1011885"/>
                    <a:pt x="1895183" y="1136726"/>
                    <a:pt x="1741208" y="1136726"/>
                  </a:cubicBezTo>
                  <a:close/>
                </a:path>
              </a:pathLst>
            </a:custGeom>
          </p:spPr>
        </p:sp>
      </p:grpSp>
      <p:sp>
        <p:nvSpPr>
          <p:cNvPr name="Freeform 5" id="5"/>
          <p:cNvSpPr/>
          <p:nvPr/>
        </p:nvSpPr>
        <p:spPr>
          <a:xfrm flipH="false" flipV="false" rot="-1301995">
            <a:off x="100723" y="8171596"/>
            <a:ext cx="1855953" cy="1837394"/>
          </a:xfrm>
          <a:custGeom>
            <a:avLst/>
            <a:gdLst/>
            <a:ahLst/>
            <a:cxnLst/>
            <a:rect r="r" b="b" t="t" l="l"/>
            <a:pathLst>
              <a:path h="1837394" w="1855953">
                <a:moveTo>
                  <a:pt x="0" y="0"/>
                </a:moveTo>
                <a:lnTo>
                  <a:pt x="1855954" y="0"/>
                </a:lnTo>
                <a:lnTo>
                  <a:pt x="1855954" y="1837394"/>
                </a:lnTo>
                <a:lnTo>
                  <a:pt x="0" y="18373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7431" y="339402"/>
            <a:ext cx="1662539" cy="1949183"/>
          </a:xfrm>
          <a:custGeom>
            <a:avLst/>
            <a:gdLst/>
            <a:ahLst/>
            <a:cxnLst/>
            <a:rect r="r" b="b" t="t" l="l"/>
            <a:pathLst>
              <a:path h="1949183" w="1662539">
                <a:moveTo>
                  <a:pt x="0" y="0"/>
                </a:moveTo>
                <a:lnTo>
                  <a:pt x="1662538" y="0"/>
                </a:lnTo>
                <a:lnTo>
                  <a:pt x="1662538" y="1949184"/>
                </a:lnTo>
                <a:lnTo>
                  <a:pt x="0" y="19491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2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41450" y="4316848"/>
            <a:ext cx="2749722" cy="1604005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238867" y="4183029"/>
            <a:ext cx="1871641" cy="1871641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6697793" y="6087872"/>
            <a:ext cx="5326049" cy="1289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2037" indent="-266019" lvl="1">
              <a:lnSpc>
                <a:spcPts val="3449"/>
              </a:lnSpc>
              <a:buFont typeface="Arial"/>
              <a:buChar char="•"/>
            </a:pPr>
            <a:r>
              <a:rPr lang="en-US" sz="2464">
                <a:solidFill>
                  <a:srgbClr val="FFFFFF"/>
                </a:solidFill>
                <a:latin typeface="Open Sans 1 Bold"/>
              </a:rPr>
              <a:t>Agricultural land grappling with suboptimal resource utilization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47395" y="2928248"/>
            <a:ext cx="5014286" cy="1001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24"/>
              </a:lnSpc>
            </a:pPr>
            <a:r>
              <a:rPr lang="en-US" sz="2874">
                <a:solidFill>
                  <a:srgbClr val="F8FAFC"/>
                </a:solidFill>
                <a:latin typeface="Open Sans 1 Bold"/>
              </a:rPr>
              <a:t>Inefficient Land Management: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234666" y="2495600"/>
            <a:ext cx="7463123" cy="5504130"/>
          </a:xfrm>
          <a:prstGeom prst="rect">
            <a:avLst/>
          </a:prstGeom>
        </p:spPr>
      </p:pic>
      <p:sp>
        <p:nvSpPr>
          <p:cNvPr name="Freeform 12" id="12"/>
          <p:cNvSpPr/>
          <p:nvPr/>
        </p:nvSpPr>
        <p:spPr>
          <a:xfrm flipH="false" flipV="false" rot="-5400000">
            <a:off x="12255723" y="8661408"/>
            <a:ext cx="1725587" cy="489635"/>
          </a:xfrm>
          <a:custGeom>
            <a:avLst/>
            <a:gdLst/>
            <a:ahLst/>
            <a:cxnLst/>
            <a:rect r="r" b="b" t="t" l="l"/>
            <a:pathLst>
              <a:path h="489635" w="1725587">
                <a:moveTo>
                  <a:pt x="0" y="0"/>
                </a:moveTo>
                <a:lnTo>
                  <a:pt x="1725586" y="0"/>
                </a:lnTo>
                <a:lnTo>
                  <a:pt x="1725586" y="489635"/>
                </a:lnTo>
                <a:lnTo>
                  <a:pt x="0" y="48963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675635" y="177477"/>
            <a:ext cx="6936730" cy="152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8999">
                <a:solidFill>
                  <a:srgbClr val="C1FF72"/>
                </a:solidFill>
                <a:latin typeface="Open Sans 1 Bold"/>
              </a:rPr>
              <a:t>Problematic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46743" y="2928248"/>
            <a:ext cx="5014286" cy="1001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24"/>
              </a:lnSpc>
            </a:pPr>
            <a:r>
              <a:rPr lang="en-US" sz="2874">
                <a:solidFill>
                  <a:srgbClr val="F8FAFC"/>
                </a:solidFill>
                <a:latin typeface="Open Sans 1 Bold"/>
              </a:rPr>
              <a:t>21st Century Sustainability Challenges 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46743" y="6087872"/>
            <a:ext cx="5326049" cy="1289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2037" indent="-266019" lvl="1">
              <a:lnSpc>
                <a:spcPts val="3449"/>
              </a:lnSpc>
              <a:buFont typeface="Arial"/>
              <a:buChar char="•"/>
            </a:pPr>
            <a:r>
              <a:rPr lang="en-US" sz="2464">
                <a:solidFill>
                  <a:srgbClr val="FFFFFF"/>
                </a:solidFill>
                <a:latin typeface="Open Sans 1 Bold"/>
              </a:rPr>
              <a:t>I</a:t>
            </a:r>
            <a:r>
              <a:rPr lang="en-US" sz="2464">
                <a:solidFill>
                  <a:srgbClr val="FFFFFF"/>
                </a:solidFill>
                <a:latin typeface="Open Sans 1 Bold"/>
              </a:rPr>
              <a:t>ncrease surge in global energy consumption over the last decade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82002" y="4011865"/>
            <a:ext cx="756341" cy="413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49"/>
              </a:lnSpc>
            </a:pPr>
            <a:r>
              <a:rPr lang="en-US" sz="2464">
                <a:solidFill>
                  <a:srgbClr val="FFFFFF"/>
                </a:solidFill>
                <a:latin typeface="Open Sans 1 Bold"/>
              </a:rPr>
              <a:t>50%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05900" y="8868125"/>
            <a:ext cx="3615503" cy="413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49"/>
              </a:lnSpc>
            </a:pPr>
            <a:r>
              <a:rPr lang="en-US" sz="2464">
                <a:solidFill>
                  <a:srgbClr val="FFFFFF"/>
                </a:solidFill>
                <a:latin typeface="Open Sans 1 Bold"/>
              </a:rPr>
              <a:t>parts per million (ppm)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856593" y="2571750"/>
            <a:ext cx="3615503" cy="413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49"/>
              </a:lnSpc>
            </a:pPr>
            <a:r>
              <a:rPr lang="en-US" sz="2464">
                <a:solidFill>
                  <a:srgbClr val="FFFFFF"/>
                </a:solidFill>
                <a:latin typeface="Open Sans 1 Bold"/>
              </a:rPr>
              <a:t>CO2 levels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56531">
            <a:off x="220833" y="331244"/>
            <a:ext cx="2552936" cy="2195525"/>
          </a:xfrm>
          <a:custGeom>
            <a:avLst/>
            <a:gdLst/>
            <a:ahLst/>
            <a:cxnLst/>
            <a:rect r="r" b="b" t="t" l="l"/>
            <a:pathLst>
              <a:path h="2195525" w="2552936">
                <a:moveTo>
                  <a:pt x="0" y="0"/>
                </a:moveTo>
                <a:lnTo>
                  <a:pt x="2552936" y="0"/>
                </a:lnTo>
                <a:lnTo>
                  <a:pt x="2552936" y="2195525"/>
                </a:lnTo>
                <a:lnTo>
                  <a:pt x="0" y="21955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03044" y="5143500"/>
            <a:ext cx="18894088" cy="13779713"/>
            <a:chOff x="0" y="0"/>
            <a:chExt cx="8706819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325374" y="-156464"/>
              <a:ext cx="9188657" cy="7732141"/>
            </a:xfrm>
            <a:custGeom>
              <a:avLst/>
              <a:gdLst/>
              <a:ahLst/>
              <a:cxnLst/>
              <a:rect r="r" b="b" t="t" l="l"/>
              <a:pathLst>
                <a:path h="7732141" w="9188657">
                  <a:moveTo>
                    <a:pt x="4035618" y="534162"/>
                  </a:moveTo>
                  <a:cubicBezTo>
                    <a:pt x="4025131" y="526288"/>
                    <a:pt x="4055814" y="531876"/>
                    <a:pt x="4035618" y="534162"/>
                  </a:cubicBezTo>
                  <a:close/>
                  <a:moveTo>
                    <a:pt x="5367779" y="858266"/>
                  </a:moveTo>
                  <a:cubicBezTo>
                    <a:pt x="5358069" y="864743"/>
                    <a:pt x="5371857" y="857504"/>
                    <a:pt x="5367779" y="858266"/>
                  </a:cubicBezTo>
                  <a:close/>
                  <a:moveTo>
                    <a:pt x="9017434" y="6462268"/>
                  </a:moveTo>
                  <a:cubicBezTo>
                    <a:pt x="6579152" y="6546215"/>
                    <a:pt x="3769574" y="6484239"/>
                    <a:pt x="1247401" y="6489827"/>
                  </a:cubicBezTo>
                  <a:cubicBezTo>
                    <a:pt x="0" y="6374511"/>
                    <a:pt x="670843" y="7732141"/>
                    <a:pt x="325374" y="206756"/>
                  </a:cubicBezTo>
                  <a:cubicBezTo>
                    <a:pt x="732208" y="101346"/>
                    <a:pt x="974560" y="273685"/>
                    <a:pt x="1283132" y="255016"/>
                  </a:cubicBezTo>
                  <a:cubicBezTo>
                    <a:pt x="1272840" y="392684"/>
                    <a:pt x="1502958" y="0"/>
                    <a:pt x="2147677" y="357124"/>
                  </a:cubicBezTo>
                  <a:cubicBezTo>
                    <a:pt x="2340705" y="366776"/>
                    <a:pt x="2520915" y="463042"/>
                    <a:pt x="2703456" y="516255"/>
                  </a:cubicBezTo>
                  <a:cubicBezTo>
                    <a:pt x="2703651" y="513080"/>
                    <a:pt x="2703262" y="509524"/>
                    <a:pt x="2705204" y="516890"/>
                  </a:cubicBezTo>
                  <a:cubicBezTo>
                    <a:pt x="2733168" y="524891"/>
                    <a:pt x="2761132" y="532130"/>
                    <a:pt x="2789289" y="537718"/>
                  </a:cubicBezTo>
                  <a:cubicBezTo>
                    <a:pt x="2805602" y="535051"/>
                    <a:pt x="2815894" y="512699"/>
                    <a:pt x="2837449" y="527812"/>
                  </a:cubicBezTo>
                  <a:cubicBezTo>
                    <a:pt x="2968529" y="513969"/>
                    <a:pt x="3219620" y="523113"/>
                    <a:pt x="3478285" y="529082"/>
                  </a:cubicBezTo>
                  <a:cubicBezTo>
                    <a:pt x="3461196" y="524764"/>
                    <a:pt x="3516929" y="512191"/>
                    <a:pt x="3607035" y="505714"/>
                  </a:cubicBezTo>
                  <a:cubicBezTo>
                    <a:pt x="3606840" y="505587"/>
                    <a:pt x="3606840" y="505460"/>
                    <a:pt x="3606646" y="505333"/>
                  </a:cubicBezTo>
                  <a:cubicBezTo>
                    <a:pt x="3607035" y="505333"/>
                    <a:pt x="3607229" y="505460"/>
                    <a:pt x="3607617" y="505460"/>
                  </a:cubicBezTo>
                  <a:cubicBezTo>
                    <a:pt x="3607423" y="505714"/>
                    <a:pt x="3607229" y="505714"/>
                    <a:pt x="3607229" y="505714"/>
                  </a:cubicBezTo>
                  <a:cubicBezTo>
                    <a:pt x="3774817" y="493776"/>
                    <a:pt x="4061834" y="503174"/>
                    <a:pt x="4225926" y="627634"/>
                  </a:cubicBezTo>
                  <a:cubicBezTo>
                    <a:pt x="4203012" y="631952"/>
                    <a:pt x="4437208" y="666115"/>
                    <a:pt x="4494301" y="656336"/>
                  </a:cubicBezTo>
                  <a:cubicBezTo>
                    <a:pt x="4532168" y="698627"/>
                    <a:pt x="4700922" y="705993"/>
                    <a:pt x="4808504" y="659130"/>
                  </a:cubicBezTo>
                  <a:cubicBezTo>
                    <a:pt x="4833167" y="703326"/>
                    <a:pt x="4871034" y="665988"/>
                    <a:pt x="4933953" y="725170"/>
                  </a:cubicBezTo>
                  <a:cubicBezTo>
                    <a:pt x="5095909" y="677037"/>
                    <a:pt x="5203492" y="801370"/>
                    <a:pt x="5352826" y="861314"/>
                  </a:cubicBezTo>
                  <a:lnTo>
                    <a:pt x="5353409" y="863727"/>
                  </a:lnTo>
                  <a:cubicBezTo>
                    <a:pt x="5353214" y="862965"/>
                    <a:pt x="5353214" y="862203"/>
                    <a:pt x="5353020" y="861314"/>
                  </a:cubicBezTo>
                  <a:cubicBezTo>
                    <a:pt x="5353020" y="861314"/>
                    <a:pt x="5353020" y="861314"/>
                    <a:pt x="5352826" y="861314"/>
                  </a:cubicBezTo>
                  <a:lnTo>
                    <a:pt x="5352244" y="858266"/>
                  </a:lnTo>
                  <a:cubicBezTo>
                    <a:pt x="5352632" y="859409"/>
                    <a:pt x="5352826" y="860425"/>
                    <a:pt x="5353020" y="861314"/>
                  </a:cubicBezTo>
                  <a:cubicBezTo>
                    <a:pt x="5425454" y="890397"/>
                    <a:pt x="5507791" y="904367"/>
                    <a:pt x="5610908" y="876046"/>
                  </a:cubicBezTo>
                  <a:cubicBezTo>
                    <a:pt x="5608383" y="919480"/>
                    <a:pt x="5648970" y="885317"/>
                    <a:pt x="5704120" y="934974"/>
                  </a:cubicBezTo>
                  <a:cubicBezTo>
                    <a:pt x="5678875" y="910082"/>
                    <a:pt x="5782574" y="994410"/>
                    <a:pt x="5817529" y="1051306"/>
                  </a:cubicBezTo>
                  <a:cubicBezTo>
                    <a:pt x="5811897" y="1008888"/>
                    <a:pt x="5947637" y="1073785"/>
                    <a:pt x="6012499" y="1144524"/>
                  </a:cubicBezTo>
                  <a:cubicBezTo>
                    <a:pt x="6018130" y="1054100"/>
                    <a:pt x="6151346" y="1118489"/>
                    <a:pt x="6290971" y="1163574"/>
                  </a:cubicBezTo>
                  <a:cubicBezTo>
                    <a:pt x="6293689" y="1164463"/>
                    <a:pt x="6296408" y="1165352"/>
                    <a:pt x="6299126" y="1166241"/>
                  </a:cubicBezTo>
                  <a:cubicBezTo>
                    <a:pt x="6367676" y="1187958"/>
                    <a:pt x="6437197" y="1204087"/>
                    <a:pt x="6493319" y="1194308"/>
                  </a:cubicBezTo>
                  <a:cubicBezTo>
                    <a:pt x="6524778" y="1191895"/>
                    <a:pt x="6728292" y="1271778"/>
                    <a:pt x="6829272" y="1227836"/>
                  </a:cubicBezTo>
                  <a:cubicBezTo>
                    <a:pt x="6932389" y="1300988"/>
                    <a:pt x="6910445" y="1272032"/>
                    <a:pt x="7051429" y="1260094"/>
                  </a:cubicBezTo>
                  <a:cubicBezTo>
                    <a:pt x="7050846" y="1243965"/>
                    <a:pt x="7063469" y="1253617"/>
                    <a:pt x="7076674" y="1272286"/>
                  </a:cubicBezTo>
                  <a:cubicBezTo>
                    <a:pt x="7165031" y="1312164"/>
                    <a:pt x="7207948" y="1285113"/>
                    <a:pt x="7305432" y="1268730"/>
                  </a:cubicBezTo>
                  <a:cubicBezTo>
                    <a:pt x="7355146" y="1248918"/>
                    <a:pt x="7457291" y="1270508"/>
                    <a:pt x="7473604" y="1302004"/>
                  </a:cubicBezTo>
                  <a:cubicBezTo>
                    <a:pt x="7544678" y="1303147"/>
                    <a:pt x="7532832" y="1272921"/>
                    <a:pt x="7602936" y="1323086"/>
                  </a:cubicBezTo>
                  <a:cubicBezTo>
                    <a:pt x="7616529" y="1312418"/>
                    <a:pt x="7655367" y="1316736"/>
                    <a:pt x="7697701" y="1326642"/>
                  </a:cubicBezTo>
                  <a:cubicBezTo>
                    <a:pt x="7698478" y="1326769"/>
                    <a:pt x="7699060" y="1326896"/>
                    <a:pt x="7699838" y="1327150"/>
                  </a:cubicBezTo>
                  <a:cubicBezTo>
                    <a:pt x="7725277" y="1333246"/>
                    <a:pt x="7751881" y="1341247"/>
                    <a:pt x="7775184" y="1349375"/>
                  </a:cubicBezTo>
                  <a:cubicBezTo>
                    <a:pt x="7776544" y="1348740"/>
                    <a:pt x="7778680" y="1349248"/>
                    <a:pt x="7781981" y="1351788"/>
                  </a:cubicBezTo>
                  <a:cubicBezTo>
                    <a:pt x="7779845" y="1351026"/>
                    <a:pt x="7777514" y="1350137"/>
                    <a:pt x="7775184" y="1349375"/>
                  </a:cubicBezTo>
                  <a:cubicBezTo>
                    <a:pt x="7767805" y="1353439"/>
                    <a:pt x="7801789" y="1405382"/>
                    <a:pt x="7943938" y="1407668"/>
                  </a:cubicBezTo>
                  <a:cubicBezTo>
                    <a:pt x="7990156" y="1425956"/>
                    <a:pt x="8183959" y="1502283"/>
                    <a:pt x="8248431" y="1594612"/>
                  </a:cubicBezTo>
                  <a:cubicBezTo>
                    <a:pt x="8300475" y="1581658"/>
                    <a:pt x="8283192" y="1620393"/>
                    <a:pt x="8346693" y="1608836"/>
                  </a:cubicBezTo>
                  <a:cubicBezTo>
                    <a:pt x="8321254" y="1641729"/>
                    <a:pt x="8390386" y="1597660"/>
                    <a:pt x="8371550" y="1652524"/>
                  </a:cubicBezTo>
                  <a:cubicBezTo>
                    <a:pt x="8376016" y="1654429"/>
                    <a:pt x="8380289" y="1656207"/>
                    <a:pt x="8384561" y="1657985"/>
                  </a:cubicBezTo>
                  <a:lnTo>
                    <a:pt x="8384949" y="1658112"/>
                  </a:lnTo>
                  <a:cubicBezTo>
                    <a:pt x="9188657" y="2027555"/>
                    <a:pt x="8971604" y="1133221"/>
                    <a:pt x="9017434" y="6462268"/>
                  </a:cubicBezTo>
                  <a:close/>
                  <a:moveTo>
                    <a:pt x="5353409" y="868807"/>
                  </a:moveTo>
                  <a:cubicBezTo>
                    <a:pt x="5353214" y="869188"/>
                    <a:pt x="5352632" y="869950"/>
                    <a:pt x="5352049" y="871347"/>
                  </a:cubicBezTo>
                  <a:cubicBezTo>
                    <a:pt x="5352632" y="870712"/>
                    <a:pt x="5353214" y="869950"/>
                    <a:pt x="5353409" y="868807"/>
                  </a:cubicBezTo>
                  <a:close/>
                  <a:moveTo>
                    <a:pt x="5461380" y="889762"/>
                  </a:moveTo>
                  <a:cubicBezTo>
                    <a:pt x="5459826" y="889000"/>
                    <a:pt x="5462739" y="890778"/>
                    <a:pt x="5463710" y="891794"/>
                  </a:cubicBezTo>
                  <a:cubicBezTo>
                    <a:pt x="5467982" y="891921"/>
                    <a:pt x="5473225" y="891921"/>
                    <a:pt x="5461380" y="889762"/>
                  </a:cubicBezTo>
                  <a:close/>
                  <a:moveTo>
                    <a:pt x="3606452" y="504698"/>
                  </a:moveTo>
                  <a:cubicBezTo>
                    <a:pt x="3594606" y="503555"/>
                    <a:pt x="3602957" y="504825"/>
                    <a:pt x="3606646" y="505333"/>
                  </a:cubicBezTo>
                  <a:cubicBezTo>
                    <a:pt x="3606452" y="504825"/>
                    <a:pt x="3606452" y="504317"/>
                    <a:pt x="3606452" y="504698"/>
                  </a:cubicBezTo>
                  <a:close/>
                </a:path>
              </a:pathLst>
            </a:custGeom>
            <a:blipFill>
              <a:blip r:embed="rId4">
                <a:alphaModFix amt="19999"/>
              </a:blip>
              <a:stretch>
                <a:fillRect l="-4755" t="0" r="-4755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5400000">
            <a:off x="15973425" y="771525"/>
            <a:ext cx="3086100" cy="1543050"/>
            <a:chOff x="0" y="0"/>
            <a:chExt cx="812800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10B5B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6985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1671358">
            <a:off x="12512826" y="2026519"/>
            <a:ext cx="3116981" cy="3116981"/>
          </a:xfrm>
          <a:custGeom>
            <a:avLst/>
            <a:gdLst/>
            <a:ahLst/>
            <a:cxnLst/>
            <a:rect r="r" b="b" t="t" l="l"/>
            <a:pathLst>
              <a:path h="3116981" w="3116981">
                <a:moveTo>
                  <a:pt x="0" y="0"/>
                </a:moveTo>
                <a:lnTo>
                  <a:pt x="3116981" y="0"/>
                </a:lnTo>
                <a:lnTo>
                  <a:pt x="3116981" y="3116981"/>
                </a:lnTo>
                <a:lnTo>
                  <a:pt x="0" y="31169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773391" y="169228"/>
            <a:ext cx="4741218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C1FF72"/>
                </a:solidFill>
                <a:latin typeface="Open Sans 1 Bold"/>
              </a:rPr>
              <a:t>Solution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249930"/>
            <a:ext cx="16230600" cy="1777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5"/>
              </a:lnSpc>
              <a:spcBef>
                <a:spcPct val="0"/>
              </a:spcBef>
            </a:pPr>
            <a:r>
              <a:rPr lang="en-US" sz="3937">
                <a:solidFill>
                  <a:srgbClr val="FFFFFF"/>
                </a:solidFill>
                <a:latin typeface="Poppins Medium"/>
              </a:rPr>
              <a:t>OUR PROPOSAL IS BASED ON AN INTEGRATED APPROACH THAT LEVERAGES BLOCKCHAIN, IOT, AND WEB 3 TO REDUCE CO2 EMISSIONS BY OPTIMIZING LAND USE PRACTICES.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5972232" y="771525"/>
            <a:ext cx="3086100" cy="1543050"/>
            <a:chOff x="0" y="0"/>
            <a:chExt cx="8128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10B5B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6985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179452" y="2668935"/>
            <a:ext cx="1822028" cy="1815195"/>
          </a:xfrm>
          <a:custGeom>
            <a:avLst/>
            <a:gdLst/>
            <a:ahLst/>
            <a:cxnLst/>
            <a:rect r="r" b="b" t="t" l="l"/>
            <a:pathLst>
              <a:path h="1815195" w="1822028">
                <a:moveTo>
                  <a:pt x="0" y="0"/>
                </a:moveTo>
                <a:lnTo>
                  <a:pt x="1822028" y="0"/>
                </a:lnTo>
                <a:lnTo>
                  <a:pt x="1822028" y="1815196"/>
                </a:lnTo>
                <a:lnTo>
                  <a:pt x="0" y="1815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084499" y="2825850"/>
            <a:ext cx="2237140" cy="1658280"/>
          </a:xfrm>
          <a:custGeom>
            <a:avLst/>
            <a:gdLst/>
            <a:ahLst/>
            <a:cxnLst/>
            <a:rect r="r" b="b" t="t" l="l"/>
            <a:pathLst>
              <a:path h="1658280" w="2237140">
                <a:moveTo>
                  <a:pt x="0" y="0"/>
                </a:moveTo>
                <a:lnTo>
                  <a:pt x="2237140" y="0"/>
                </a:lnTo>
                <a:lnTo>
                  <a:pt x="2237140" y="1658281"/>
                </a:lnTo>
                <a:lnTo>
                  <a:pt x="0" y="16582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50268" y="2825850"/>
            <a:ext cx="1658280" cy="1658280"/>
          </a:xfrm>
          <a:custGeom>
            <a:avLst/>
            <a:gdLst/>
            <a:ahLst/>
            <a:cxnLst/>
            <a:rect r="r" b="b" t="t" l="l"/>
            <a:pathLst>
              <a:path h="1658280" w="1658280">
                <a:moveTo>
                  <a:pt x="0" y="0"/>
                </a:moveTo>
                <a:lnTo>
                  <a:pt x="1658280" y="0"/>
                </a:lnTo>
                <a:lnTo>
                  <a:pt x="1658280" y="1658281"/>
                </a:lnTo>
                <a:lnTo>
                  <a:pt x="0" y="16582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230913" y="373063"/>
            <a:ext cx="5826175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C1FF72"/>
                </a:solidFill>
                <a:latin typeface="Open Sans 1 Bold"/>
              </a:rPr>
              <a:t>Feasibility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6743" y="5189784"/>
            <a:ext cx="5323357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C1FF72"/>
                </a:solidFill>
                <a:latin typeface="Open Sans 1 Bold"/>
              </a:rPr>
              <a:t>Phased Implementation:</a:t>
            </a:r>
            <a:r>
              <a:rPr lang="en-US" sz="3000">
                <a:solidFill>
                  <a:srgbClr val="FFFFFF"/>
                </a:solidFill>
                <a:latin typeface="Open Sans 1 Bold"/>
              </a:rPr>
              <a:t> Pilot programs, collaboration with agricultural communities, and global scaling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230913" y="5189329"/>
            <a:ext cx="5826175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C1FF72"/>
                </a:solidFill>
                <a:latin typeface="Open Sans 1 Bold"/>
              </a:rPr>
              <a:t>Resource Requirements: </a:t>
            </a:r>
            <a:r>
              <a:rPr lang="en-US" sz="3000">
                <a:solidFill>
                  <a:srgbClr val="FFFFFF"/>
                </a:solidFill>
                <a:latin typeface="Open Sans 1 Bold"/>
              </a:rPr>
              <a:t>Skilled agritech professionals, investment in IoT, blockchain, and Web 3.0.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34716" y="5189784"/>
            <a:ext cx="5506541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C1FF72"/>
                </a:solidFill>
                <a:latin typeface="Open Sans 1 Bold"/>
              </a:rPr>
              <a:t>Measuring Success:</a:t>
            </a:r>
            <a:r>
              <a:rPr lang="en-US" sz="3000">
                <a:solidFill>
                  <a:srgbClr val="FFFFFF"/>
                </a:solidFill>
                <a:latin typeface="Open Sans 1 Bold"/>
              </a:rPr>
              <a:t> Monitoring KPIs—carbon footprint reduction, resource efficiency, and user adoption rates.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5972232" y="771525"/>
            <a:ext cx="3086100" cy="1543050"/>
            <a:chOff x="0" y="0"/>
            <a:chExt cx="8128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10B5B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6985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522315" y="3670796"/>
            <a:ext cx="4099369" cy="4114800"/>
          </a:xfrm>
          <a:custGeom>
            <a:avLst/>
            <a:gdLst/>
            <a:ahLst/>
            <a:cxnLst/>
            <a:rect r="r" b="b" t="t" l="l"/>
            <a:pathLst>
              <a:path h="4114800" w="4099369">
                <a:moveTo>
                  <a:pt x="0" y="0"/>
                </a:moveTo>
                <a:lnTo>
                  <a:pt x="4099370" y="0"/>
                </a:lnTo>
                <a:lnTo>
                  <a:pt x="4099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954875" y="3670796"/>
            <a:ext cx="4058222" cy="4114800"/>
          </a:xfrm>
          <a:custGeom>
            <a:avLst/>
            <a:gdLst/>
            <a:ahLst/>
            <a:cxnLst/>
            <a:rect r="r" b="b" t="t" l="l"/>
            <a:pathLst>
              <a:path h="4114800" w="4058222">
                <a:moveTo>
                  <a:pt x="0" y="0"/>
                </a:moveTo>
                <a:lnTo>
                  <a:pt x="4058222" y="0"/>
                </a:lnTo>
                <a:lnTo>
                  <a:pt x="405822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74956" y="470512"/>
            <a:ext cx="14538088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C1FF72"/>
                </a:solidFill>
                <a:latin typeface="Open Sans 1 Bold"/>
              </a:rPr>
              <a:t>Sustainable Theme: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4285269"/>
            <a:ext cx="914400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C1FF72"/>
                </a:solidFill>
                <a:latin typeface="Open Sans 1 Bold"/>
              </a:rPr>
              <a:t>Circular Economy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005009" y="5376661"/>
            <a:ext cx="6510272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1 Bold"/>
              </a:rPr>
              <a:t>Sustainable agricultural practices for long-term environmental health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4285269"/>
            <a:ext cx="914400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C1FF72"/>
                </a:solidFill>
                <a:latin typeface="Open Sans 1 Bold"/>
              </a:rPr>
              <a:t>Sustainable Agriculture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13819" y="5376661"/>
            <a:ext cx="6916362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1 Bold"/>
              </a:rPr>
              <a:t>We promotes a closed-loop system using blockchain, minimizing waste and optimizing resource use.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5972232" y="771525"/>
            <a:ext cx="3086100" cy="1543050"/>
            <a:chOff x="0" y="0"/>
            <a:chExt cx="8128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10B5B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6985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50810" y="4924425"/>
            <a:ext cx="4055806" cy="3143250"/>
          </a:xfrm>
          <a:custGeom>
            <a:avLst/>
            <a:gdLst/>
            <a:ahLst/>
            <a:cxnLst/>
            <a:rect r="r" b="b" t="t" l="l"/>
            <a:pathLst>
              <a:path h="3143250" w="4055806">
                <a:moveTo>
                  <a:pt x="0" y="0"/>
                </a:moveTo>
                <a:lnTo>
                  <a:pt x="4055806" y="0"/>
                </a:lnTo>
                <a:lnTo>
                  <a:pt x="4055806" y="3143250"/>
                </a:lnTo>
                <a:lnTo>
                  <a:pt x="0" y="31432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041931" y="4438650"/>
            <a:ext cx="4204138" cy="4114800"/>
          </a:xfrm>
          <a:custGeom>
            <a:avLst/>
            <a:gdLst/>
            <a:ahLst/>
            <a:cxnLst/>
            <a:rect r="r" b="b" t="t" l="l"/>
            <a:pathLst>
              <a:path h="4114800" w="4204138">
                <a:moveTo>
                  <a:pt x="0" y="0"/>
                </a:moveTo>
                <a:lnTo>
                  <a:pt x="4204138" y="0"/>
                </a:lnTo>
                <a:lnTo>
                  <a:pt x="42041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132288" y="4924425"/>
            <a:ext cx="3232150" cy="3232150"/>
          </a:xfrm>
          <a:custGeom>
            <a:avLst/>
            <a:gdLst/>
            <a:ahLst/>
            <a:cxnLst/>
            <a:rect r="r" b="b" t="t" l="l"/>
            <a:pathLst>
              <a:path h="3232150" w="3232150">
                <a:moveTo>
                  <a:pt x="0" y="0"/>
                </a:moveTo>
                <a:lnTo>
                  <a:pt x="3232150" y="0"/>
                </a:lnTo>
                <a:lnTo>
                  <a:pt x="3232150" y="3232150"/>
                </a:lnTo>
                <a:lnTo>
                  <a:pt x="0" y="32321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307583" y="373063"/>
            <a:ext cx="7672834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C1FF72"/>
                </a:solidFill>
                <a:latin typeface="Open Sans 1 Bold"/>
              </a:rPr>
              <a:t>Project Scope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72000" y="2168525"/>
            <a:ext cx="9144000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C1FF72"/>
                </a:solidFill>
                <a:latin typeface="Open Sans 1 Bold"/>
              </a:rPr>
              <a:t>Objective: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pen Sans 1 Bold"/>
              </a:rPr>
              <a:t>To revolutionize agriculture using an integrated approach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184650"/>
            <a:ext cx="16230600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C1FF72"/>
                </a:solidFill>
                <a:latin typeface="Open Sans 1 Bold"/>
              </a:rPr>
              <a:t>Scope: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676900"/>
            <a:ext cx="5100027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EFEFE"/>
                </a:solidFill>
                <a:latin typeface="Open Sans 1 Bold"/>
              </a:rPr>
              <a:t>Optimizing land-use practices for increased carbon storage.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93987" y="5676900"/>
            <a:ext cx="5100027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EFEFE"/>
                </a:solidFill>
                <a:latin typeface="Open Sans 1 Bold"/>
              </a:rPr>
              <a:t>Implementing IoT, blockchain, and Web 3.0 for sustainable solutions.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59273" y="5676900"/>
            <a:ext cx="5100027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EFEFE"/>
                </a:solidFill>
                <a:latin typeface="Open Sans 1 Bold"/>
              </a:rPr>
              <a:t>Global application with a focus on diverse agricultural landscapes.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5972232" y="771525"/>
            <a:ext cx="3086100" cy="1543050"/>
            <a:chOff x="0" y="0"/>
            <a:chExt cx="8128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10B5B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6985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086600" y="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98219" y="373063"/>
            <a:ext cx="7491561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C1FF72"/>
                </a:solidFill>
                <a:latin typeface="Open Sans 1 Bold"/>
              </a:rPr>
              <a:t>Methodology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288" y="3232150"/>
            <a:ext cx="8689236" cy="602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C1FF72"/>
                </a:solidFill>
                <a:latin typeface="Open Sans 1 Bold"/>
              </a:rPr>
              <a:t>Approach:</a:t>
            </a:r>
          </a:p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 1 Bold"/>
              </a:rPr>
              <a:t> Develop IoT infrastructure for real-time data on soil and plant conditions.</a:t>
            </a:r>
          </a:p>
          <a:p>
            <a:pPr algn="ctr">
              <a:lnSpc>
                <a:spcPts val="4200"/>
              </a:lnSpc>
            </a:pPr>
          </a:p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 1 Bold"/>
              </a:rPr>
              <a:t>Integrate blockchain for transparent supply chain and traceability.</a:t>
            </a:r>
          </a:p>
          <a:p>
            <a:pPr algn="ctr">
              <a:lnSpc>
                <a:spcPts val="4200"/>
              </a:lnSpc>
            </a:pPr>
          </a:p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 1 Bold"/>
              </a:rPr>
              <a:t> Implement Web 3.0 applications for user-friendly experiences.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615602" y="3232150"/>
            <a:ext cx="8558110" cy="495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C1FF72"/>
                </a:solidFill>
                <a:latin typeface="Open Sans 1 Bold"/>
              </a:rPr>
              <a:t>Implementation:</a:t>
            </a:r>
          </a:p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 1 Bold"/>
              </a:rPr>
              <a:t>Phased approach, starting with pilot programs and scaling globally.</a:t>
            </a:r>
          </a:p>
          <a:p>
            <a:pPr algn="ctr">
              <a:lnSpc>
                <a:spcPts val="4200"/>
              </a:lnSpc>
            </a:pPr>
          </a:p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 1 Bold"/>
              </a:rPr>
              <a:t>Collaboration with agricultural communities and technology partners.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5972232" y="771525"/>
            <a:ext cx="3086100" cy="1543050"/>
            <a:chOff x="0" y="0"/>
            <a:chExt cx="8128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10B5B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6985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102637" y="6916368"/>
            <a:ext cx="1872071" cy="1872071"/>
          </a:xfrm>
          <a:custGeom>
            <a:avLst/>
            <a:gdLst/>
            <a:ahLst/>
            <a:cxnLst/>
            <a:rect r="r" b="b" t="t" l="l"/>
            <a:pathLst>
              <a:path h="1872071" w="1872071">
                <a:moveTo>
                  <a:pt x="0" y="0"/>
                </a:moveTo>
                <a:lnTo>
                  <a:pt x="1872071" y="0"/>
                </a:lnTo>
                <a:lnTo>
                  <a:pt x="1872071" y="1872070"/>
                </a:lnTo>
                <a:lnTo>
                  <a:pt x="0" y="1872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77714" y="6916368"/>
            <a:ext cx="1872071" cy="1872071"/>
          </a:xfrm>
          <a:custGeom>
            <a:avLst/>
            <a:gdLst/>
            <a:ahLst/>
            <a:cxnLst/>
            <a:rect r="r" b="b" t="t" l="l"/>
            <a:pathLst>
              <a:path h="1872071" w="1872071">
                <a:moveTo>
                  <a:pt x="0" y="0"/>
                </a:moveTo>
                <a:lnTo>
                  <a:pt x="1872071" y="0"/>
                </a:lnTo>
                <a:lnTo>
                  <a:pt x="1872071" y="1872070"/>
                </a:lnTo>
                <a:lnTo>
                  <a:pt x="0" y="1872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337784" y="6916368"/>
            <a:ext cx="1872071" cy="1872071"/>
          </a:xfrm>
          <a:custGeom>
            <a:avLst/>
            <a:gdLst/>
            <a:ahLst/>
            <a:cxnLst/>
            <a:rect r="r" b="b" t="t" l="l"/>
            <a:pathLst>
              <a:path h="1872071" w="1872071">
                <a:moveTo>
                  <a:pt x="0" y="0"/>
                </a:moveTo>
                <a:lnTo>
                  <a:pt x="1872071" y="0"/>
                </a:lnTo>
                <a:lnTo>
                  <a:pt x="1872071" y="1872070"/>
                </a:lnTo>
                <a:lnTo>
                  <a:pt x="0" y="18720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0000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144866" y="373063"/>
            <a:ext cx="3998268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C1FF72"/>
                </a:solidFill>
                <a:latin typeface="Open Sans 1 Bold"/>
              </a:rPr>
              <a:t>Impact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6743" y="3274669"/>
            <a:ext cx="5323357" cy="318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C1FF72"/>
                </a:solidFill>
                <a:latin typeface="Open Sans 1 Bold"/>
              </a:rPr>
              <a:t>Carbon Footprint Reduction:</a:t>
            </a:r>
            <a:r>
              <a:rPr lang="en-US" sz="3000">
                <a:solidFill>
                  <a:srgbClr val="FFFFFF"/>
                </a:solidFill>
                <a:latin typeface="Open Sans 1 Bold"/>
              </a:rPr>
              <a:t>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1 Bold"/>
              </a:rPr>
              <a:t>IoT-driven precision farming minimizes energy use, significantly reducing carbon footprint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230913" y="3274214"/>
            <a:ext cx="5826175" cy="318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C1FF72"/>
                </a:solidFill>
                <a:latin typeface="Open Sans 1 Bold"/>
              </a:rPr>
              <a:t>Resource Efficiency: 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C1FF72"/>
                </a:solidFill>
                <a:latin typeface="Open Sans 1 Bold"/>
              </a:rPr>
              <a:t> </a:t>
            </a:r>
            <a:r>
              <a:rPr lang="en-US" sz="3000">
                <a:solidFill>
                  <a:srgbClr val="FFFFFF"/>
                </a:solidFill>
                <a:latin typeface="Open Sans 1 Bold"/>
              </a:rPr>
              <a:t>Blockchain ensures a transparent supply chain, reducing waste and enhancing resource efficiency.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34716" y="3274669"/>
            <a:ext cx="5506541" cy="318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C1FF72"/>
                </a:solidFill>
                <a:latin typeface="Open Sans 1 Bold"/>
              </a:rPr>
              <a:t>Sustainable Agriculture: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1 Bold"/>
              </a:rPr>
              <a:t> Equipping farmers with IoT tools fosters sustainable practices for long-term environmental health.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2997027">
            <a:off x="1567873" y="517536"/>
            <a:ext cx="1566996" cy="2138580"/>
          </a:xfrm>
          <a:custGeom>
            <a:avLst/>
            <a:gdLst/>
            <a:ahLst/>
            <a:cxnLst/>
            <a:rect r="r" b="b" t="t" l="l"/>
            <a:pathLst>
              <a:path h="2138580" w="1566996">
                <a:moveTo>
                  <a:pt x="0" y="0"/>
                </a:moveTo>
                <a:lnTo>
                  <a:pt x="1566995" y="0"/>
                </a:lnTo>
                <a:lnTo>
                  <a:pt x="1566995" y="2138580"/>
                </a:lnTo>
                <a:lnTo>
                  <a:pt x="0" y="21385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DAF2V5D_fEY</dc:identifier>
  <dcterms:modified xsi:type="dcterms:W3CDTF">2011-08-01T06:04:30Z</dcterms:modified>
  <cp:revision>1</cp:revision>
  <dc:title>IAS Presentation</dc:title>
</cp:coreProperties>
</file>